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37" r:id="rId64"/>
    <p:sldId id="336" r:id="rId65"/>
    <p:sldId id="332" r:id="rId66"/>
    <p:sldId id="333" r:id="rId67"/>
    <p:sldId id="338" r:id="rId68"/>
    <p:sldId id="339" r:id="rId69"/>
    <p:sldId id="341" r:id="rId70"/>
    <p:sldId id="327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D5372-DE79-4024-A865-CF9D6A6C862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EE541-D02A-4EED-96DE-AE5B3A9E4D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EFBB65-A553-4576-82AD-15137FA430BB}" type="slidenum">
              <a:rPr lang="ru-RU" smtClean="0"/>
              <a:pPr/>
              <a:t>38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8337C1-6AAA-4BB9-B2A0-5086DBD8F370}" type="slidenum">
              <a:rPr lang="ru-RU" smtClean="0"/>
              <a:pPr/>
              <a:t>39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D41F0F-5B40-4D3D-9E88-43AC69A9AE95}" type="slidenum">
              <a:rPr lang="ru-RU" smtClean="0"/>
              <a:pPr/>
              <a:t>40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AA5B56-BAF3-4B1F-948C-2B859EAFF2B4}" type="slidenum">
              <a:rPr lang="ru-RU" smtClean="0"/>
              <a:pPr/>
              <a:t>41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2B1722-A579-46C8-BC90-3BDEE0D0522A}" type="slidenum">
              <a:rPr lang="ru-RU" smtClean="0"/>
              <a:pPr/>
              <a:t>42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1DA1AD-14F9-4D60-9371-0D93FF2C7AB0}" type="slidenum">
              <a:rPr lang="ru-RU" smtClean="0"/>
              <a:pPr/>
              <a:t>43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4D14C7-8B7B-4C41-805C-623F31F6F36D}" type="slidenum">
              <a:rPr lang="ru-RU" smtClean="0"/>
              <a:pPr/>
              <a:t>44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5995A0-7257-4FDC-A6C3-8EF05DCFAD47}" type="slidenum">
              <a:rPr lang="ru-RU" smtClean="0"/>
              <a:pPr/>
              <a:t>45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florets.ru/prazdniki-/prazdniki-niderlandov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audio" Target="../media/audio1.wav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4.jpe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florets.ru/tsvety-na-klumbe/solnyshko-vprok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www.florets.ru/tsvety-na-klumbe/listjya-i-tsvetki-nasturtsii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florets.ru/tsvety-na-klumbe/rozy-lepestki-roz.html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www.florets.ru/tsvety-na-klumbe/vanilj-raznovidnostj-orhidei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0"/>
            <a:ext cx="8324880" cy="1428736"/>
          </a:xfrm>
        </p:spPr>
        <p:txBody>
          <a:bodyPr>
            <a:normAutofit fontScale="90000"/>
          </a:bodyPr>
          <a:lstStyle/>
          <a:p>
            <a:r>
              <a:rPr lang="ru-RU" sz="6000" kern="10" dirty="0" smtClean="0"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Victoriana"/>
              </a:rPr>
              <a:t/>
            </a:r>
            <a:br>
              <a:rPr lang="ru-RU" sz="6000" kern="10" dirty="0" smtClean="0"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Victoriana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428604"/>
            <a:ext cx="7854696" cy="1752600"/>
          </a:xfrm>
        </p:spPr>
        <p:txBody>
          <a:bodyPr>
            <a:normAutofit fontScale="70000" lnSpcReduction="20000"/>
          </a:bodyPr>
          <a:lstStyle/>
          <a:p>
            <a:r>
              <a:rPr lang="ru-RU" sz="9600" dirty="0" smtClean="0">
                <a:solidFill>
                  <a:srgbClr val="92D050"/>
                </a:solidFill>
              </a:rPr>
              <a:t>«ПАРАД</a:t>
            </a:r>
            <a:r>
              <a:rPr lang="ru-RU" sz="9600" dirty="0" smtClean="0"/>
              <a:t>  </a:t>
            </a:r>
            <a:r>
              <a:rPr lang="ru-RU" sz="9600" dirty="0" smtClean="0">
                <a:solidFill>
                  <a:srgbClr val="FF0000"/>
                </a:solidFill>
              </a:rPr>
              <a:t>ЦВЕТОВ!</a:t>
            </a:r>
            <a:r>
              <a:rPr lang="en-US" sz="9600" dirty="0" smtClean="0">
                <a:solidFill>
                  <a:srgbClr val="FF0000"/>
                </a:solidFill>
              </a:rPr>
              <a:t>”</a:t>
            </a:r>
            <a:r>
              <a:rPr lang="ru-RU" sz="9600" dirty="0" smtClean="0"/>
              <a:t> </a:t>
            </a:r>
            <a:r>
              <a:rPr lang="ru-RU" sz="8000" dirty="0" smtClean="0"/>
              <a:t> </a:t>
            </a:r>
            <a:endParaRPr lang="ru-RU" sz="8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14546" y="4214818"/>
            <a:ext cx="4643470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dirty="0" smtClean="0">
                <a:solidFill>
                  <a:srgbClr val="FB423D"/>
                </a:solidFill>
                <a:latin typeface="Arlekino"/>
              </a:rPr>
              <a:t>Автор</a:t>
            </a:r>
            <a:r>
              <a:rPr lang="ru-RU" dirty="0" smtClean="0">
                <a:solidFill>
                  <a:srgbClr val="FB423D"/>
                </a:solidFill>
                <a:latin typeface="Arlekino"/>
              </a:rPr>
              <a:t>:                                                 Соловей Инна Владимировна,          учитель начальных классов </a:t>
            </a:r>
          </a:p>
          <a:p>
            <a:pPr>
              <a:spcBef>
                <a:spcPct val="50000"/>
              </a:spcBef>
            </a:pPr>
            <a:r>
              <a:rPr lang="ru-RU" dirty="0" smtClean="0">
                <a:solidFill>
                  <a:srgbClr val="FB423D"/>
                </a:solidFill>
                <a:latin typeface="Arlekino"/>
              </a:rPr>
              <a:t>                          ХООШ № 56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285860"/>
            <a:ext cx="8929750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AB0043"/>
                </a:solidFill>
                <a:latin typeface="Times New Roman" pitchFamily="18" charset="0"/>
                <a:cs typeface="Times New Roman" pitchFamily="18" charset="0"/>
              </a:rPr>
              <a:t>Свои  частицы подарив  цветам,</a:t>
            </a:r>
            <a:br>
              <a:rPr lang="ru-RU" sz="2400" b="1" dirty="0" smtClean="0">
                <a:solidFill>
                  <a:srgbClr val="AB004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AB0043"/>
                </a:solidFill>
                <a:latin typeface="Times New Roman" pitchFamily="18" charset="0"/>
                <a:cs typeface="Times New Roman" pitchFamily="18" charset="0"/>
              </a:rPr>
              <a:t>По  саду  солнце разбросало  блики.</a:t>
            </a:r>
            <a:br>
              <a:rPr lang="ru-RU" sz="2400" b="1" dirty="0" smtClean="0">
                <a:solidFill>
                  <a:srgbClr val="AB004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AB0043"/>
                </a:solidFill>
                <a:latin typeface="Times New Roman" pitchFamily="18" charset="0"/>
                <a:cs typeface="Times New Roman" pitchFamily="18" charset="0"/>
              </a:rPr>
              <a:t>Как  огоньки, сверкают  тут  и  там:</a:t>
            </a:r>
            <a:br>
              <a:rPr lang="ru-RU" sz="2400" b="1" dirty="0" smtClean="0">
                <a:solidFill>
                  <a:srgbClr val="AB004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AB0043"/>
                </a:solidFill>
                <a:latin typeface="Times New Roman" pitchFamily="18" charset="0"/>
                <a:cs typeface="Times New Roman" pitchFamily="18" charset="0"/>
              </a:rPr>
              <a:t>С  утра  раскрылись алые…</a:t>
            </a:r>
            <a:br>
              <a:rPr lang="ru-RU" sz="2400" b="1" dirty="0" smtClean="0">
                <a:solidFill>
                  <a:srgbClr val="AB004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AB004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1571613"/>
            <a:ext cx="850112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6759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  густом  саду, где  осень  листопаду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  пожалела  золота  совсем,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Вновь  распустились, нам  даруя  радость,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Букеты  ярких, пышных…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57158" y="1500174"/>
            <a:ext cx="8572559" cy="507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9615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Цветочек – звёздочка.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Он  очень  мил и  прост,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Он – брат родной ночных небесных  звёзд.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Его  увидишь  в  поле, у  дорог.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Кто  он? Голубоглазый…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5926"/>
            <a:ext cx="864399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Вот,  скромно голову  </a:t>
            </a:r>
            <a:r>
              <a:rPr lang="ru-RU" sz="24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склоня</a:t>
            </a: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Качаясь, смотрит  на  меня,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Сквозь  снег  пробившись, лёгкий, нежный,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Весенний  беленький…</a:t>
            </a:r>
            <a:r>
              <a:rPr lang="ru-RU" dirty="0" smtClean="0">
                <a:solidFill>
                  <a:srgbClr val="FF33CC"/>
                </a:solidFill>
              </a:rPr>
              <a:t/>
            </a:r>
            <a:br>
              <a:rPr lang="ru-RU" dirty="0" smtClean="0">
                <a:solidFill>
                  <a:srgbClr val="FF33CC"/>
                </a:solidFill>
              </a:rPr>
            </a:br>
            <a:endParaRPr lang="ru-RU" dirty="0">
              <a:solidFill>
                <a:srgbClr val="FF33CC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28597" y="1428736"/>
            <a:ext cx="8215370" cy="507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207170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Куст оконный и балконный. </a:t>
            </a:r>
            <a:br>
              <a:rPr lang="ru-RU" sz="2400" b="1" dirty="0" smtClean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Лист - пушистый и душистый, </a:t>
            </a:r>
            <a:br>
              <a:rPr lang="ru-RU" sz="2400" b="1" dirty="0" smtClean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А цветы на окне - </a:t>
            </a:r>
            <a:br>
              <a:rPr lang="ru-RU" sz="2400" b="1" dirty="0" smtClean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Словно шапка в огне.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878684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 клумбе у окошка </a:t>
            </a:r>
            <a:b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Посажена картошка. </a:t>
            </a:r>
            <a:b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Цветки её огромные </a:t>
            </a:r>
            <a:b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светлые, и тёмные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1500174"/>
            <a:ext cx="8715436" cy="507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2144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На кустах в саду растёт,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Запах сладкий, словно мёд.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Но нередко льются слёзы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Тех, кто рвёт их. Это...</a:t>
            </a:r>
            <a:r>
              <a:rPr lang="ru-RU" dirty="0" smtClean="0">
                <a:solidFill>
                  <a:srgbClr val="FF33CC"/>
                </a:solidFill>
              </a:rPr>
              <a:t/>
            </a:r>
            <a:br>
              <a:rPr lang="ru-RU" dirty="0" smtClean="0">
                <a:solidFill>
                  <a:srgbClr val="FF33CC"/>
                </a:solidFill>
              </a:rPr>
            </a:br>
            <a:endParaRPr lang="ru-RU" dirty="0">
              <a:solidFill>
                <a:srgbClr val="FF33CC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871543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9615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Длинный тонкий стебелек, 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Сверху - алый огонек. 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Не растенье, а маяк - 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Это ярко-красный ...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1357298"/>
            <a:ext cx="8643998" cy="528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Стоит в саду кудряшка -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Белая рубашка,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Сердечко золотое.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это такое?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4"/>
            <a:ext cx="878687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Белые горошки</a:t>
            </a:r>
            <a:b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зелёной ножке.</a:t>
            </a:r>
            <a:b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4488"/>
            <a:ext cx="857256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29600" cy="114300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tooltip="Цветочный парад в Голландии"/>
              </a:rPr>
              <a:t>Цветочный парад в Голландии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один из самых уникальных и незабываемых цветочных </a:t>
            </a:r>
            <a:b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представлений в мире, поэтому тысячи туристов со всего света тянутся сюда,  </a:t>
            </a:r>
            <a:b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по присутствовать в этот день на церемонии. </a:t>
            </a:r>
            <a:b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день праздника все дома, заборы, машины украшаются букетами </a:t>
            </a:r>
            <a:b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гирляндами из живых цветов. </a:t>
            </a:r>
            <a:b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улицам двигаются процессии со сделанными из цветов </a:t>
            </a:r>
            <a:b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фигурами животных и героев народных сказок.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B0F0"/>
              </a:solidFill>
            </a:endParaRPr>
          </a:p>
        </p:txBody>
      </p:sp>
      <p:pic>
        <p:nvPicPr>
          <p:cNvPr id="5" name="Содержимое 4" descr="Парад цветов в Голландии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214554"/>
            <a:ext cx="3143240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Aalsmeer Flower Parade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000240"/>
            <a:ext cx="564360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4571984"/>
            <a:ext cx="578645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78595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Жёлтые, пушистые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Шарики душистые.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Их укроет от мороза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своих веточках …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871543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Цветочек этот </a:t>
            </a:r>
            <a:r>
              <a:rPr lang="ru-RU" sz="24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голубой</a:t>
            </a: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Напоминает нам с тобой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О небе — чистом-чистом,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И солнышке лучистом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857256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 - травянистое растение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 цветком сиреневого цвета.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 переставьте ударение,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превращаюсь я в конфету.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1643050"/>
            <a:ext cx="864399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6759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Стоит Антошка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одной ножке.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Где солнце станет,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Туда он и глянет.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71472" y="1500174"/>
            <a:ext cx="8286840" cy="507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Елена\Desktop\рисунки\Рамки  фотошоп\Цветы\7bd1781ab54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99592" y="1124744"/>
            <a:ext cx="71287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128A18"/>
                </a:solidFill>
                <a:latin typeface="Monotype Corsiva" pitchFamily="66" charset="0"/>
              </a:rPr>
              <a:t>Легенды </a:t>
            </a:r>
          </a:p>
          <a:p>
            <a:pPr algn="ctr"/>
            <a:r>
              <a:rPr lang="ru-RU" sz="8000" dirty="0" smtClean="0">
                <a:solidFill>
                  <a:srgbClr val="128A18"/>
                </a:solidFill>
                <a:latin typeface="Monotype Corsiva" pitchFamily="66" charset="0"/>
              </a:rPr>
              <a:t>о </a:t>
            </a:r>
          </a:p>
          <a:p>
            <a:pPr algn="ctr"/>
            <a:r>
              <a:rPr lang="ru-RU" sz="8000" dirty="0" smtClean="0">
                <a:solidFill>
                  <a:srgbClr val="128A18"/>
                </a:solidFill>
                <a:latin typeface="Monotype Corsiva" pitchFamily="66" charset="0"/>
              </a:rPr>
              <a:t>цветах</a:t>
            </a:r>
            <a:r>
              <a:rPr lang="ru-RU" sz="8000" dirty="0" smtClean="0">
                <a:solidFill>
                  <a:srgbClr val="128A18"/>
                </a:solidFill>
              </a:rPr>
              <a:t>.</a:t>
            </a:r>
            <a:endParaRPr lang="ru-RU" sz="8000" dirty="0">
              <a:solidFill>
                <a:srgbClr val="128A1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20717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990099"/>
                </a:solidFill>
              </a:rPr>
              <a:t>Синий, как небо, </a:t>
            </a:r>
            <a:br>
              <a:rPr lang="ru-RU" b="1" dirty="0" smtClean="0">
                <a:solidFill>
                  <a:srgbClr val="990099"/>
                </a:solidFill>
              </a:rPr>
            </a:br>
            <a:r>
              <a:rPr lang="ru-RU" b="1" dirty="0" smtClean="0">
                <a:solidFill>
                  <a:srgbClr val="990099"/>
                </a:solidFill>
              </a:rPr>
              <a:t>цветочек - василек</a:t>
            </a:r>
            <a:r>
              <a:rPr lang="ru-RU" dirty="0" smtClean="0">
                <a:solidFill>
                  <a:srgbClr val="990099"/>
                </a:solidFill>
              </a:rPr>
              <a:t/>
            </a:r>
            <a:br>
              <a:rPr lang="ru-RU" dirty="0" smtClean="0">
                <a:solidFill>
                  <a:srgbClr val="990099"/>
                </a:solidFill>
              </a:rPr>
            </a:br>
            <a:endParaRPr lang="ru-RU" dirty="0">
              <a:solidFill>
                <a:srgbClr val="990099"/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00174"/>
            <a:ext cx="8858312" cy="514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6327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99"/>
                </a:solidFill>
              </a:rPr>
              <a:t>Гвоздика - божественный цветок</a:t>
            </a:r>
            <a:r>
              <a:rPr lang="ru-RU" dirty="0" smtClean="0">
                <a:solidFill>
                  <a:srgbClr val="990099"/>
                </a:solidFill>
              </a:rPr>
              <a:t/>
            </a:r>
            <a:br>
              <a:rPr lang="ru-RU" dirty="0" smtClean="0">
                <a:solidFill>
                  <a:srgbClr val="990099"/>
                </a:solidFill>
              </a:rPr>
            </a:br>
            <a:endParaRPr lang="ru-RU" dirty="0">
              <a:solidFill>
                <a:srgbClr val="990099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8643998" cy="528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3470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C66FF"/>
                </a:solidFill>
              </a:rPr>
              <a:t>Гладиолус - маленький меч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42984"/>
            <a:ext cx="878687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95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/>
          <p:cNvPicPr>
            <a:picLocks noChangeAspect="1" noChangeArrowheads="1"/>
          </p:cNvPicPr>
          <p:nvPr/>
        </p:nvPicPr>
        <p:blipFill>
          <a:blip r:embed="rId3"/>
          <a:srcRect l="26056" r="24806"/>
          <a:stretch>
            <a:fillRect/>
          </a:stretch>
        </p:blipFill>
        <p:spPr bwMode="auto">
          <a:xfrm>
            <a:off x="5772150" y="0"/>
            <a:ext cx="3371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WordArt 8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55650" y="981075"/>
            <a:ext cx="6048375" cy="13684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ru-RU" sz="3600" kern="10" dirty="0">
              <a:ln w="25400">
                <a:solidFill>
                  <a:srgbClr val="FBFBFF"/>
                </a:solidFill>
                <a:round/>
                <a:headEnd/>
                <a:tailEnd/>
              </a:ln>
              <a:solidFill>
                <a:schemeClr val="accent2"/>
              </a:solidFill>
              <a:latin typeface="Victoriana"/>
            </a:endParaRP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468313" y="2492375"/>
            <a:ext cx="51847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>
                <a:solidFill>
                  <a:srgbClr val="FB423D"/>
                </a:solidFill>
                <a:latin typeface="Arlekino"/>
              </a:rPr>
              <a:t>На латинском языке «гладиолус» значит «</a:t>
            </a:r>
            <a:r>
              <a:rPr lang="ru-RU" sz="3600" b="1" dirty="0">
                <a:solidFill>
                  <a:srgbClr val="FB423D"/>
                </a:solidFill>
                <a:latin typeface="Arlekino"/>
              </a:rPr>
              <a:t>меч</a:t>
            </a:r>
            <a:r>
              <a:rPr lang="ru-RU" sz="3600" dirty="0">
                <a:solidFill>
                  <a:srgbClr val="FB423D"/>
                </a:solidFill>
                <a:latin typeface="Arlekino"/>
              </a:rPr>
              <a:t>». «</a:t>
            </a:r>
            <a:r>
              <a:rPr lang="ru-RU" sz="3600" b="1" dirty="0">
                <a:solidFill>
                  <a:srgbClr val="FB423D"/>
                </a:solidFill>
                <a:latin typeface="Arlekino"/>
              </a:rPr>
              <a:t>Гладиатор</a:t>
            </a:r>
            <a:r>
              <a:rPr lang="ru-RU" sz="3600" dirty="0">
                <a:solidFill>
                  <a:srgbClr val="FB423D"/>
                </a:solidFill>
                <a:latin typeface="Arlekino"/>
              </a:rPr>
              <a:t>» - это человек с мечом, а «гладиолус» - это маленький меч.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  <p:bldP spid="2867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Серебристый ландыш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8643998" cy="535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B423D"/>
                </a:solidFill>
                <a:latin typeface="Times New Roman" pitchFamily="18" charset="0"/>
                <a:cs typeface="Times New Roman" pitchFamily="18" charset="0"/>
              </a:rPr>
              <a:t>ЦВЕТОЧНЫЙ КОВЕР В БРЮССЕЛЕ</a:t>
            </a:r>
            <a:endParaRPr lang="ru-RU" sz="4400" b="1" dirty="0">
              <a:solidFill>
                <a:srgbClr val="FB423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3757610" cy="35433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385765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643050"/>
            <a:ext cx="4576753" cy="481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B423D"/>
                </a:solidFill>
              </a:rPr>
              <a:t>Происхождение орхидей</a:t>
            </a:r>
            <a:r>
              <a:rPr lang="ru-RU" dirty="0" smtClean="0">
                <a:solidFill>
                  <a:srgbClr val="FB423D"/>
                </a:solidFill>
              </a:rPr>
              <a:t/>
            </a:r>
            <a:br>
              <a:rPr lang="ru-RU" dirty="0" smtClean="0">
                <a:solidFill>
                  <a:srgbClr val="FB423D"/>
                </a:solidFill>
              </a:rPr>
            </a:br>
            <a:endParaRPr lang="ru-RU" dirty="0">
              <a:solidFill>
                <a:srgbClr val="FB423D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85860"/>
            <a:ext cx="8858311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B423D"/>
                </a:solidFill>
              </a:rPr>
              <a:t> Легенды о самых ранних весенних цветах - подснежниках</a:t>
            </a:r>
            <a:endParaRPr lang="ru-RU" dirty="0">
              <a:solidFill>
                <a:srgbClr val="FB423D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8643998" cy="464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B423D"/>
                </a:solidFill>
              </a:rPr>
              <a:t>Легенда  о прекрасной розе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8715436" cy="535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35743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990099"/>
                </a:solidFill>
              </a:rPr>
              <a:t>В лугах сестрички - золотые глазки, белые реснички</a:t>
            </a:r>
            <a:r>
              <a:rPr lang="ru-RU" dirty="0" smtClean="0">
                <a:solidFill>
                  <a:srgbClr val="990099"/>
                </a:solidFill>
              </a:rPr>
              <a:t/>
            </a:r>
            <a:br>
              <a:rPr lang="ru-RU" dirty="0" smtClean="0">
                <a:solidFill>
                  <a:srgbClr val="990099"/>
                </a:solidFill>
              </a:rPr>
            </a:br>
            <a:endParaRPr lang="ru-RU" dirty="0">
              <a:solidFill>
                <a:srgbClr val="990099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65" y="1500174"/>
            <a:ext cx="8715435" cy="507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21431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Легенды о происхождении сирени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14488"/>
            <a:ext cx="8715436" cy="492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962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990099"/>
                </a:solidFill>
              </a:rPr>
              <a:t>История происхождения тюльпана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857364"/>
            <a:ext cx="850112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Происхождение черного тюльпана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85926"/>
            <a:ext cx="4286280" cy="485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785926"/>
            <a:ext cx="414340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33CC"/>
                </a:solidFill>
              </a:rPr>
              <a:t>КАК ВЫ ЗНАЕТЕ СКАЗКИ?</a:t>
            </a:r>
            <a:endParaRPr lang="ru-RU" b="1" dirty="0">
              <a:solidFill>
                <a:srgbClr val="FF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571612"/>
            <a:ext cx="8715436" cy="500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8"/>
          <p:cNvSpPr txBox="1">
            <a:spLocks noChangeArrowheads="1"/>
          </p:cNvSpPr>
          <p:nvPr/>
        </p:nvSpPr>
        <p:spPr bwMode="auto">
          <a:xfrm>
            <a:off x="755650" y="692150"/>
            <a:ext cx="7632700" cy="137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Какого лепестка  не было </a:t>
            </a:r>
          </a:p>
          <a:p>
            <a:pPr algn="ctr"/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у волшебного цветка в  сказке </a:t>
            </a:r>
          </a:p>
          <a:p>
            <a:pPr algn="ctr"/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В. Катаева «</a:t>
            </a:r>
            <a:r>
              <a:rPr lang="ru-RU" sz="2800" b="1" i="1" dirty="0" err="1">
                <a:solidFill>
                  <a:srgbClr val="FF33CC"/>
                </a:solidFill>
                <a:latin typeface="Georgia" pitchFamily="18" charset="0"/>
              </a:rPr>
              <a:t>Цветик-семицветик</a:t>
            </a:r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»? </a:t>
            </a:r>
          </a:p>
        </p:txBody>
      </p:sp>
      <p:grpSp>
        <p:nvGrpSpPr>
          <p:cNvPr id="2" name="Группа 33"/>
          <p:cNvGrpSpPr>
            <a:grpSpLocks/>
          </p:cNvGrpSpPr>
          <p:nvPr/>
        </p:nvGrpSpPr>
        <p:grpSpPr bwMode="auto">
          <a:xfrm>
            <a:off x="1619250" y="2133600"/>
            <a:ext cx="5832475" cy="287338"/>
            <a:chOff x="1571604" y="2500306"/>
            <a:chExt cx="6215106" cy="401839"/>
          </a:xfrm>
        </p:grpSpPr>
        <p:pic>
          <p:nvPicPr>
            <p:cNvPr id="3082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71604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6" name="Picture 53" descr="C:\Documents and Settings\Елена\Мои документы\Мои рисунки\анимированные\цветы ан\цветок\461_marisch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3" y="5572125"/>
            <a:ext cx="1214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8" name="AutoShape 26"/>
          <p:cNvSpPr>
            <a:spLocks noChangeArrowheads="1"/>
          </p:cNvSpPr>
          <p:nvPr/>
        </p:nvSpPr>
        <p:spPr bwMode="auto">
          <a:xfrm>
            <a:off x="1000125" y="3143250"/>
            <a:ext cx="2519363" cy="576263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ФИОЛЕТОВОГО</a:t>
            </a:r>
          </a:p>
        </p:txBody>
      </p:sp>
      <p:sp>
        <p:nvSpPr>
          <p:cNvPr id="3100" name="AutoShape 28">
            <a:hlinkClick r:id="" action="ppaction://noaction">
              <a:snd r:embed="rId5" name="fairy.wav"/>
            </a:hlinkClick>
          </p:cNvPr>
          <p:cNvSpPr>
            <a:spLocks noChangeArrowheads="1"/>
          </p:cNvSpPr>
          <p:nvPr/>
        </p:nvSpPr>
        <p:spPr bwMode="auto">
          <a:xfrm>
            <a:off x="1000125" y="4000500"/>
            <a:ext cx="2519363" cy="574675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РОЗОВОГО</a:t>
            </a:r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>
            <a:off x="1000125" y="4857750"/>
            <a:ext cx="2519363" cy="576263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ЗЕЛЁНОГО</a:t>
            </a:r>
          </a:p>
        </p:txBody>
      </p:sp>
      <p:pic>
        <p:nvPicPr>
          <p:cNvPr id="3088" name="Picture 16" descr="p16013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2571744"/>
            <a:ext cx="4214842" cy="3857652"/>
          </a:xfrm>
          <a:prstGeom prst="rect">
            <a:avLst/>
          </a:prstGeom>
          <a:noFill/>
          <a:ln w="76200" cmpd="dbl">
            <a:solidFill>
              <a:srgbClr val="00824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98" grpId="0" animBg="1"/>
      <p:bldP spid="3100" grpId="0" animBg="1"/>
      <p:bldP spid="310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8"/>
          <p:cNvSpPr txBox="1">
            <a:spLocks noChangeArrowheads="1"/>
          </p:cNvSpPr>
          <p:nvPr/>
        </p:nvSpPr>
        <p:spPr bwMode="auto">
          <a:xfrm>
            <a:off x="755650" y="692150"/>
            <a:ext cx="756126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Что называла </a:t>
            </a:r>
            <a:r>
              <a:rPr lang="ru-RU" sz="2800" b="1" i="1" dirty="0" err="1">
                <a:solidFill>
                  <a:srgbClr val="FF33CC"/>
                </a:solidFill>
                <a:latin typeface="Georgia" pitchFamily="18" charset="0"/>
              </a:rPr>
              <a:t>Багира</a:t>
            </a:r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 «Красным Цветком» в сказке Р. Киплинга «</a:t>
            </a:r>
            <a:r>
              <a:rPr lang="ru-RU" sz="2800" b="1" i="1" dirty="0" err="1">
                <a:solidFill>
                  <a:srgbClr val="FF33CC"/>
                </a:solidFill>
                <a:latin typeface="Georgia" pitchFamily="18" charset="0"/>
              </a:rPr>
              <a:t>Маугли</a:t>
            </a:r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»?</a:t>
            </a:r>
          </a:p>
        </p:txBody>
      </p:sp>
      <p:sp>
        <p:nvSpPr>
          <p:cNvPr id="6170" name="AutoShape 26"/>
          <p:cNvSpPr>
            <a:spLocks noChangeArrowheads="1"/>
          </p:cNvSpPr>
          <p:nvPr/>
        </p:nvSpPr>
        <p:spPr bwMode="auto">
          <a:xfrm>
            <a:off x="1000125" y="3143250"/>
            <a:ext cx="2519363" cy="576263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>
                <a:latin typeface="Georgia" pitchFamily="18" charset="0"/>
              </a:rPr>
              <a:t>РАССВЕТ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971550" y="4005263"/>
            <a:ext cx="2519363" cy="576262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КРОВЬ</a:t>
            </a:r>
          </a:p>
        </p:txBody>
      </p:sp>
      <p:sp>
        <p:nvSpPr>
          <p:cNvPr id="6172" name="AutoShape 28">
            <a:hlinkClick r:id="" action="ppaction://noaction">
              <a:snd r:embed="rId3" name="fairy.wav"/>
            </a:hlinkClick>
          </p:cNvPr>
          <p:cNvSpPr>
            <a:spLocks noChangeArrowheads="1"/>
          </p:cNvSpPr>
          <p:nvPr/>
        </p:nvSpPr>
        <p:spPr bwMode="auto">
          <a:xfrm>
            <a:off x="1000125" y="4857750"/>
            <a:ext cx="2519363" cy="574675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ОГОНЬ</a:t>
            </a:r>
          </a:p>
        </p:txBody>
      </p:sp>
      <p:pic>
        <p:nvPicPr>
          <p:cNvPr id="6150" name="Picture 29" descr="kart_64_s2-7_ad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2500306"/>
            <a:ext cx="4143404" cy="4000528"/>
          </a:xfrm>
          <a:prstGeom prst="rect">
            <a:avLst/>
          </a:prstGeom>
          <a:noFill/>
          <a:ln w="76200" cmpd="dbl">
            <a:solidFill>
              <a:srgbClr val="008241"/>
            </a:solidFill>
            <a:miter lim="800000"/>
            <a:headEnd/>
            <a:tailEnd/>
          </a:ln>
        </p:spPr>
      </p:pic>
      <p:grpSp>
        <p:nvGrpSpPr>
          <p:cNvPr id="2" name="Группа 33"/>
          <p:cNvGrpSpPr>
            <a:grpSpLocks/>
          </p:cNvGrpSpPr>
          <p:nvPr/>
        </p:nvGrpSpPr>
        <p:grpSpPr bwMode="auto">
          <a:xfrm>
            <a:off x="1619250" y="2133600"/>
            <a:ext cx="5832475" cy="287338"/>
            <a:chOff x="1571604" y="2500306"/>
            <a:chExt cx="6215106" cy="401839"/>
          </a:xfrm>
        </p:grpSpPr>
        <p:pic>
          <p:nvPicPr>
            <p:cNvPr id="6154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71604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72000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53" name="Picture 53" descr="C:\Documents and Settings\Елена\Мои документы\Мои рисунки\анимированные\цветы ан\цветок\461_marisch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63" y="5572125"/>
            <a:ext cx="1214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2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70" grpId="0" animBg="1"/>
      <p:bldP spid="6171" grpId="0" animBg="1"/>
      <p:bldP spid="6172" grpId="0" animBg="1"/>
      <p:bldP spid="617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400052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52"/>
            <a:ext cx="422273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8"/>
          <p:cNvSpPr txBox="1">
            <a:spLocks noChangeArrowheads="1"/>
          </p:cNvSpPr>
          <p:nvPr/>
        </p:nvSpPr>
        <p:spPr bwMode="auto">
          <a:xfrm>
            <a:off x="827088" y="692150"/>
            <a:ext cx="7561262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Как звали хозяина аленького цветочка в одноименной сказке </a:t>
            </a:r>
          </a:p>
          <a:p>
            <a:pPr algn="ctr"/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С. Аксакова?</a:t>
            </a:r>
          </a:p>
        </p:txBody>
      </p:sp>
      <p:sp>
        <p:nvSpPr>
          <p:cNvPr id="5146" name="AutoShape 26"/>
          <p:cNvSpPr>
            <a:spLocks noChangeArrowheads="1"/>
          </p:cNvSpPr>
          <p:nvPr/>
        </p:nvSpPr>
        <p:spPr bwMode="auto">
          <a:xfrm>
            <a:off x="1000125" y="2928938"/>
            <a:ext cx="2952750" cy="792162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dirty="0">
                <a:latin typeface="Georgia" pitchFamily="18" charset="0"/>
              </a:rPr>
              <a:t>Ч</a:t>
            </a:r>
            <a:r>
              <a:rPr lang="ru-RU" sz="2200" dirty="0">
                <a:latin typeface="Georgia" pitchFamily="18" charset="0"/>
              </a:rPr>
              <a:t>УДИЩЕ ЛЕСНОЕ</a:t>
            </a:r>
          </a:p>
        </p:txBody>
      </p:sp>
      <p:sp>
        <p:nvSpPr>
          <p:cNvPr id="5147" name="AutoShape 27"/>
          <p:cNvSpPr>
            <a:spLocks noChangeArrowheads="1"/>
          </p:cNvSpPr>
          <p:nvPr/>
        </p:nvSpPr>
        <p:spPr bwMode="auto">
          <a:xfrm>
            <a:off x="1000125" y="5072063"/>
            <a:ext cx="2952750" cy="792162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dirty="0">
                <a:latin typeface="Georgia" pitchFamily="18" charset="0"/>
              </a:rPr>
              <a:t>З</a:t>
            </a:r>
            <a:r>
              <a:rPr lang="ru-RU" sz="2200" dirty="0">
                <a:latin typeface="Georgia" pitchFamily="18" charset="0"/>
              </a:rPr>
              <a:t>ВЕРЬ МОРСКОЙ </a:t>
            </a:r>
          </a:p>
          <a:p>
            <a:pPr algn="ctr"/>
            <a:r>
              <a:rPr lang="ru-RU" sz="2200" dirty="0">
                <a:latin typeface="Georgia" pitchFamily="18" charset="0"/>
              </a:rPr>
              <a:t>ЧУДО ЛЕСНОЕ</a:t>
            </a:r>
          </a:p>
        </p:txBody>
      </p:sp>
      <p:sp>
        <p:nvSpPr>
          <p:cNvPr id="5148" name="AutoShape 28">
            <a:hlinkClick r:id="" action="ppaction://noaction">
              <a:snd r:embed="rId3" name="fairy.wav"/>
            </a:hlinkClick>
          </p:cNvPr>
          <p:cNvSpPr>
            <a:spLocks noChangeArrowheads="1"/>
          </p:cNvSpPr>
          <p:nvPr/>
        </p:nvSpPr>
        <p:spPr bwMode="auto">
          <a:xfrm>
            <a:off x="1000125" y="4000500"/>
            <a:ext cx="2952750" cy="792163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dirty="0">
                <a:latin typeface="Georgia" pitchFamily="18" charset="0"/>
              </a:rPr>
              <a:t>З</a:t>
            </a:r>
            <a:r>
              <a:rPr lang="ru-RU" sz="2200" dirty="0">
                <a:latin typeface="Georgia" pitchFamily="18" charset="0"/>
              </a:rPr>
              <a:t>ВЕРЬ ЛЕСНОЙ</a:t>
            </a:r>
          </a:p>
          <a:p>
            <a:pPr algn="ctr"/>
            <a:r>
              <a:rPr lang="ru-RU" sz="2200" dirty="0">
                <a:latin typeface="Georgia" pitchFamily="18" charset="0"/>
              </a:rPr>
              <a:t>ЧУДО МОРСКОЕ</a:t>
            </a:r>
          </a:p>
        </p:txBody>
      </p:sp>
      <p:grpSp>
        <p:nvGrpSpPr>
          <p:cNvPr id="2" name="Группа 33"/>
          <p:cNvGrpSpPr>
            <a:grpSpLocks/>
          </p:cNvGrpSpPr>
          <p:nvPr/>
        </p:nvGrpSpPr>
        <p:grpSpPr bwMode="auto">
          <a:xfrm>
            <a:off x="1619250" y="2133600"/>
            <a:ext cx="5832475" cy="287338"/>
            <a:chOff x="1571604" y="2500306"/>
            <a:chExt cx="6215106" cy="401839"/>
          </a:xfrm>
        </p:grpSpPr>
        <p:pic>
          <p:nvPicPr>
            <p:cNvPr id="5130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71604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8" name="Picture 53" descr="C:\Documents and Settings\Елена\Мои документы\Мои рисунки\анимированные\цветы ан\цветок\461_marisch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63" y="5572125"/>
            <a:ext cx="1214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 descr="092dbaddbdab04360f1a745d0545987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2500306"/>
            <a:ext cx="3810003" cy="4000528"/>
          </a:xfrm>
          <a:prstGeom prst="rect">
            <a:avLst/>
          </a:prstGeom>
          <a:noFill/>
          <a:ln w="76200" cmpd="dbl">
            <a:solidFill>
              <a:srgbClr val="00824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46" grpId="0" animBg="1"/>
      <p:bldP spid="5147" grpId="0" animBg="1"/>
      <p:bldP spid="5148" grpId="0" animBg="1"/>
      <p:bldP spid="514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8"/>
          <p:cNvSpPr txBox="1">
            <a:spLocks noChangeArrowheads="1"/>
          </p:cNvSpPr>
          <p:nvPr/>
        </p:nvSpPr>
        <p:spPr bwMode="auto">
          <a:xfrm>
            <a:off x="755650" y="692150"/>
            <a:ext cx="756126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На каком цветке полетел Медвежонок в сказке С. Козлова «</a:t>
            </a:r>
            <a:r>
              <a:rPr lang="ru-RU" sz="2800" b="1" i="1" dirty="0" err="1">
                <a:solidFill>
                  <a:srgbClr val="FF33CC"/>
                </a:solidFill>
                <a:latin typeface="Georgia" pitchFamily="18" charset="0"/>
              </a:rPr>
              <a:t>Трям</a:t>
            </a:r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! Здравствуйте!» </a:t>
            </a:r>
            <a:r>
              <a:rPr lang="ru-RU" sz="2800" b="1" i="1" dirty="0">
                <a:latin typeface="Georgia" pitchFamily="18" charset="0"/>
              </a:rPr>
              <a:t>?</a:t>
            </a:r>
          </a:p>
        </p:txBody>
      </p:sp>
      <p:sp>
        <p:nvSpPr>
          <p:cNvPr id="14362" name="AutoShape 26"/>
          <p:cNvSpPr>
            <a:spLocks noChangeArrowheads="1"/>
          </p:cNvSpPr>
          <p:nvPr/>
        </p:nvSpPr>
        <p:spPr bwMode="auto">
          <a:xfrm>
            <a:off x="827088" y="3213100"/>
            <a:ext cx="2663825" cy="576263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НА РОМАШКЕ</a:t>
            </a:r>
          </a:p>
        </p:txBody>
      </p:sp>
      <p:sp>
        <p:nvSpPr>
          <p:cNvPr id="14363" name="AutoShape 27"/>
          <p:cNvSpPr>
            <a:spLocks noChangeArrowheads="1"/>
          </p:cNvSpPr>
          <p:nvPr/>
        </p:nvSpPr>
        <p:spPr bwMode="auto">
          <a:xfrm>
            <a:off x="827088" y="4005263"/>
            <a:ext cx="2663825" cy="576262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НА ЛЮТИКЕ</a:t>
            </a:r>
          </a:p>
        </p:txBody>
      </p:sp>
      <p:sp>
        <p:nvSpPr>
          <p:cNvPr id="14364" name="AutoShape 28">
            <a:hlinkClick r:id="" action="ppaction://noaction">
              <a:snd r:embed="rId3" name="fairy.wav"/>
            </a:hlinkClick>
          </p:cNvPr>
          <p:cNvSpPr>
            <a:spLocks noChangeArrowheads="1"/>
          </p:cNvSpPr>
          <p:nvPr/>
        </p:nvSpPr>
        <p:spPr bwMode="auto">
          <a:xfrm>
            <a:off x="827088" y="4797425"/>
            <a:ext cx="2663825" cy="574675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НА ОДУВАНЧИКЕ</a:t>
            </a:r>
          </a:p>
        </p:txBody>
      </p:sp>
      <p:grpSp>
        <p:nvGrpSpPr>
          <p:cNvPr id="2" name="Группа 33"/>
          <p:cNvGrpSpPr>
            <a:grpSpLocks/>
          </p:cNvGrpSpPr>
          <p:nvPr/>
        </p:nvGrpSpPr>
        <p:grpSpPr bwMode="auto">
          <a:xfrm>
            <a:off x="1619250" y="2133600"/>
            <a:ext cx="5832475" cy="287338"/>
            <a:chOff x="1571604" y="2500306"/>
            <a:chExt cx="6215106" cy="401839"/>
          </a:xfrm>
        </p:grpSpPr>
        <p:pic>
          <p:nvPicPr>
            <p:cNvPr id="14346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71604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344" name="Picture 53" descr="C:\Documents and Settings\Елена\Мои документы\Мои рисунки\анимированные\цветы ан\цветок\461_marisch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63" y="5572125"/>
            <a:ext cx="1214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3" descr="image_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2428868"/>
            <a:ext cx="4027492" cy="3929090"/>
          </a:xfrm>
          <a:prstGeom prst="rect">
            <a:avLst/>
          </a:prstGeom>
          <a:noFill/>
          <a:ln w="76200" cmpd="dbl">
            <a:solidFill>
              <a:srgbClr val="00824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62" grpId="0" animBg="1"/>
      <p:bldP spid="14363" grpId="0" animBg="1"/>
      <p:bldP spid="14364" grpId="0" animBg="1"/>
      <p:bldP spid="1436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7" descr="Безимени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997200"/>
            <a:ext cx="3024187" cy="2346325"/>
          </a:xfrm>
          <a:prstGeom prst="rect">
            <a:avLst/>
          </a:prstGeom>
          <a:noFill/>
          <a:ln w="76200" cmpd="dbl">
            <a:solidFill>
              <a:srgbClr val="008241"/>
            </a:solidFill>
            <a:miter lim="800000"/>
            <a:headEnd/>
            <a:tailEnd/>
          </a:ln>
        </p:spPr>
      </p:pic>
      <p:sp>
        <p:nvSpPr>
          <p:cNvPr id="12291" name="Text Box 18"/>
          <p:cNvSpPr txBox="1">
            <a:spLocks noChangeArrowheads="1"/>
          </p:cNvSpPr>
          <p:nvPr/>
        </p:nvSpPr>
        <p:spPr bwMode="auto">
          <a:xfrm>
            <a:off x="755650" y="765175"/>
            <a:ext cx="756126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Как звали малышку, которая побывала на Луне в сказке Н. Носова «Незнайка на Луне»?</a:t>
            </a:r>
          </a:p>
        </p:txBody>
      </p:sp>
      <p:sp>
        <p:nvSpPr>
          <p:cNvPr id="11290" name="AutoShape 26"/>
          <p:cNvSpPr>
            <a:spLocks noChangeArrowheads="1"/>
          </p:cNvSpPr>
          <p:nvPr/>
        </p:nvSpPr>
        <p:spPr bwMode="auto">
          <a:xfrm>
            <a:off x="1000125" y="3214688"/>
            <a:ext cx="2519363" cy="576262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600">
                <a:latin typeface="Georgia" pitchFamily="18" charset="0"/>
              </a:rPr>
              <a:t>Л</a:t>
            </a:r>
            <a:r>
              <a:rPr lang="ru-RU" sz="2200">
                <a:latin typeface="Georgia" pitchFamily="18" charset="0"/>
              </a:rPr>
              <a:t>ИЛИЯ</a:t>
            </a:r>
          </a:p>
        </p:txBody>
      </p:sp>
      <p:sp>
        <p:nvSpPr>
          <p:cNvPr id="11291" name="AutoShape 27"/>
          <p:cNvSpPr>
            <a:spLocks noChangeArrowheads="1"/>
          </p:cNvSpPr>
          <p:nvPr/>
        </p:nvSpPr>
        <p:spPr bwMode="auto">
          <a:xfrm>
            <a:off x="1000125" y="4929188"/>
            <a:ext cx="2519363" cy="576262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600" dirty="0">
                <a:latin typeface="Georgia" pitchFamily="18" charset="0"/>
              </a:rPr>
              <a:t>Р</a:t>
            </a:r>
            <a:r>
              <a:rPr lang="ru-RU" sz="2200" dirty="0">
                <a:latin typeface="Georgia" pitchFamily="18" charset="0"/>
              </a:rPr>
              <a:t>ОЗА</a:t>
            </a:r>
          </a:p>
        </p:txBody>
      </p:sp>
      <p:sp>
        <p:nvSpPr>
          <p:cNvPr id="11292" name="AutoShape 28">
            <a:hlinkClick r:id="" action="ppaction://noaction">
              <a:snd r:embed="rId4" name="fairy.wav"/>
            </a:hlinkClick>
          </p:cNvPr>
          <p:cNvSpPr>
            <a:spLocks noChangeArrowheads="1"/>
          </p:cNvSpPr>
          <p:nvPr/>
        </p:nvSpPr>
        <p:spPr bwMode="auto">
          <a:xfrm>
            <a:off x="1000125" y="4071938"/>
            <a:ext cx="2519363" cy="574675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600">
                <a:latin typeface="Georgia" pitchFamily="18" charset="0"/>
              </a:rPr>
              <a:t>Ф</a:t>
            </a:r>
            <a:r>
              <a:rPr lang="ru-RU" sz="2200">
                <a:latin typeface="Georgia" pitchFamily="18" charset="0"/>
              </a:rPr>
              <a:t>УКСИЯ</a:t>
            </a:r>
          </a:p>
        </p:txBody>
      </p:sp>
      <p:grpSp>
        <p:nvGrpSpPr>
          <p:cNvPr id="2" name="Группа 33"/>
          <p:cNvGrpSpPr>
            <a:grpSpLocks/>
          </p:cNvGrpSpPr>
          <p:nvPr/>
        </p:nvGrpSpPr>
        <p:grpSpPr bwMode="auto">
          <a:xfrm>
            <a:off x="1619250" y="2205038"/>
            <a:ext cx="5832475" cy="287337"/>
            <a:chOff x="1571604" y="2500306"/>
            <a:chExt cx="6215106" cy="401839"/>
          </a:xfrm>
        </p:grpSpPr>
        <p:pic>
          <p:nvPicPr>
            <p:cNvPr id="12299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71604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0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72000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296" name="Picture 53" descr="C:\Documents and Settings\Елена\Мои документы\Мои рисунки\анимированные\цветы ан\цветок\461_marisch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63" y="5572125"/>
            <a:ext cx="1214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2306" name="Rectangle 18"/>
          <p:cNvSpPr>
            <a:spLocks noChangeArrowheads="1"/>
          </p:cNvSpPr>
          <p:nvPr/>
        </p:nvSpPr>
        <p:spPr bwMode="auto">
          <a:xfrm>
            <a:off x="3995738" y="2781300"/>
            <a:ext cx="4176712" cy="30257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2294" name="Picture 30" descr="1272812763_nezn_na_lu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2500306"/>
            <a:ext cx="4071966" cy="4000528"/>
          </a:xfrm>
          <a:prstGeom prst="rect">
            <a:avLst/>
          </a:prstGeom>
          <a:noFill/>
          <a:ln w="76200" cmpd="dbl">
            <a:solidFill>
              <a:srgbClr val="00824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41" dur="20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1290" grpId="0" animBg="1"/>
      <p:bldP spid="11291" grpId="0" animBg="1"/>
      <p:bldP spid="11292" grpId="0" animBg="1"/>
      <p:bldP spid="1129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8"/>
          <p:cNvSpPr txBox="1">
            <a:spLocks noChangeArrowheads="1"/>
          </p:cNvSpPr>
          <p:nvPr/>
        </p:nvSpPr>
        <p:spPr bwMode="auto">
          <a:xfrm>
            <a:off x="971550" y="765175"/>
            <a:ext cx="7200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Лепесток какого цветка служил </a:t>
            </a:r>
            <a:r>
              <a:rPr lang="ru-RU" sz="2800" b="1" i="1" dirty="0" err="1">
                <a:solidFill>
                  <a:srgbClr val="FF33CC"/>
                </a:solidFill>
                <a:latin typeface="Georgia" pitchFamily="18" charset="0"/>
              </a:rPr>
              <a:t>Дюймовочке</a:t>
            </a:r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  лодочкой?</a:t>
            </a:r>
          </a:p>
        </p:txBody>
      </p:sp>
      <p:sp>
        <p:nvSpPr>
          <p:cNvPr id="9242" name="AutoShape 26">
            <a:hlinkClick r:id="" action="ppaction://noaction">
              <a:snd r:embed="rId3" name="fairy.wav"/>
            </a:hlinkClick>
          </p:cNvPr>
          <p:cNvSpPr>
            <a:spLocks noChangeArrowheads="1"/>
          </p:cNvSpPr>
          <p:nvPr/>
        </p:nvSpPr>
        <p:spPr bwMode="auto">
          <a:xfrm>
            <a:off x="1000125" y="4000500"/>
            <a:ext cx="2519363" cy="576263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ТЮЛЬПАНА</a:t>
            </a:r>
          </a:p>
        </p:txBody>
      </p:sp>
      <p:sp>
        <p:nvSpPr>
          <p:cNvPr id="9243" name="AutoShape 27"/>
          <p:cNvSpPr>
            <a:spLocks noChangeArrowheads="1"/>
          </p:cNvSpPr>
          <p:nvPr/>
        </p:nvSpPr>
        <p:spPr bwMode="auto">
          <a:xfrm>
            <a:off x="1000125" y="4857750"/>
            <a:ext cx="2519363" cy="576263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РОМАШКИ</a:t>
            </a:r>
          </a:p>
        </p:txBody>
      </p:sp>
      <p:sp>
        <p:nvSpPr>
          <p:cNvPr id="9244" name="AutoShape 28"/>
          <p:cNvSpPr>
            <a:spLocks noChangeArrowheads="1"/>
          </p:cNvSpPr>
          <p:nvPr/>
        </p:nvSpPr>
        <p:spPr bwMode="auto">
          <a:xfrm>
            <a:off x="1000125" y="3143250"/>
            <a:ext cx="2519363" cy="574675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>
                <a:latin typeface="Georgia" pitchFamily="18" charset="0"/>
              </a:rPr>
              <a:t>РОЗЫ</a:t>
            </a:r>
          </a:p>
        </p:txBody>
      </p:sp>
      <p:grpSp>
        <p:nvGrpSpPr>
          <p:cNvPr id="2" name="Группа 33"/>
          <p:cNvGrpSpPr>
            <a:grpSpLocks/>
          </p:cNvGrpSpPr>
          <p:nvPr/>
        </p:nvGrpSpPr>
        <p:grpSpPr bwMode="auto">
          <a:xfrm>
            <a:off x="1547813" y="1844675"/>
            <a:ext cx="5832475" cy="287338"/>
            <a:chOff x="1571604" y="2500306"/>
            <a:chExt cx="6215106" cy="401839"/>
          </a:xfrm>
        </p:grpSpPr>
        <p:pic>
          <p:nvPicPr>
            <p:cNvPr id="10250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71604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48" name="Picture 53" descr="C:\Documents and Settings\Елена\Мои документы\Мои рисунки\анимированные\цветы ан\цветок\461_marisch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63" y="5572125"/>
            <a:ext cx="1214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4" descr="C:\Documents and Settings\Елена\Мои документы\Мои рисунки\сказки\Андерсен\Дюймовочка\ris_28_s20-1_ad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2285992"/>
            <a:ext cx="4357718" cy="4143404"/>
          </a:xfrm>
          <a:prstGeom prst="rect">
            <a:avLst/>
          </a:prstGeom>
          <a:noFill/>
          <a:ln w="76200" cmpd="dbl">
            <a:solidFill>
              <a:srgbClr val="00966F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9242" grpId="0" animBg="1"/>
      <p:bldP spid="9242" grpId="1" animBg="1"/>
      <p:bldP spid="9243" grpId="0" animBg="1"/>
      <p:bldP spid="92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18"/>
          <p:cNvSpPr txBox="1">
            <a:spLocks noChangeArrowheads="1"/>
          </p:cNvSpPr>
          <p:nvPr/>
        </p:nvSpPr>
        <p:spPr bwMode="auto">
          <a:xfrm>
            <a:off x="684213" y="549275"/>
            <a:ext cx="79295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В сказке Л. Кэрролла «Алиса в стране чудес» садовники красили  розы на большом кусте у входа в сад королевы в  …  цвет. </a:t>
            </a:r>
          </a:p>
        </p:txBody>
      </p:sp>
      <p:sp>
        <p:nvSpPr>
          <p:cNvPr id="8218" name="AutoShape 26"/>
          <p:cNvSpPr>
            <a:spLocks noChangeArrowheads="1"/>
          </p:cNvSpPr>
          <p:nvPr/>
        </p:nvSpPr>
        <p:spPr bwMode="auto">
          <a:xfrm>
            <a:off x="1000125" y="3214688"/>
            <a:ext cx="2519363" cy="576262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ЗЕЛЁНЫЙ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000125" y="4071938"/>
            <a:ext cx="2519363" cy="576262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ЖЁЛТЫЙ</a:t>
            </a:r>
          </a:p>
        </p:txBody>
      </p:sp>
      <p:sp>
        <p:nvSpPr>
          <p:cNvPr id="8220" name="AutoShape 28">
            <a:hlinkClick r:id="" action="ppaction://noaction">
              <a:snd r:embed="rId3" name="fairy.wav"/>
            </a:hlinkClick>
          </p:cNvPr>
          <p:cNvSpPr>
            <a:spLocks noChangeArrowheads="1"/>
          </p:cNvSpPr>
          <p:nvPr/>
        </p:nvSpPr>
        <p:spPr bwMode="auto">
          <a:xfrm>
            <a:off x="1000125" y="4929188"/>
            <a:ext cx="2519363" cy="574675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КРАСНЫЙ</a:t>
            </a:r>
          </a:p>
        </p:txBody>
      </p:sp>
      <p:grpSp>
        <p:nvGrpSpPr>
          <p:cNvPr id="3" name="Группа 33"/>
          <p:cNvGrpSpPr>
            <a:grpSpLocks/>
          </p:cNvGrpSpPr>
          <p:nvPr/>
        </p:nvGrpSpPr>
        <p:grpSpPr bwMode="auto">
          <a:xfrm>
            <a:off x="1619250" y="2349500"/>
            <a:ext cx="5832475" cy="287338"/>
            <a:chOff x="1571604" y="2500306"/>
            <a:chExt cx="6215106" cy="401839"/>
          </a:xfrm>
        </p:grpSpPr>
        <p:pic>
          <p:nvPicPr>
            <p:cNvPr id="9226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71604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7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28" descr="C:\Documents and Settings\Елена\Мои документы\Мои рисунки\сказки\Дж. Родари\Кэрролл Л\kart_75-10_pazl-25maxi_ad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2500306"/>
            <a:ext cx="4357718" cy="3786214"/>
          </a:xfrm>
          <a:prstGeom prst="rect">
            <a:avLst/>
          </a:prstGeom>
          <a:noFill/>
          <a:ln w="76200" cmpd="dbl">
            <a:solidFill>
              <a:srgbClr val="00966F"/>
            </a:solidFill>
            <a:miter lim="800000"/>
            <a:headEnd/>
            <a:tailEnd/>
          </a:ln>
        </p:spPr>
      </p:pic>
      <p:pic>
        <p:nvPicPr>
          <p:cNvPr id="9225" name="Picture 53" descr="C:\Documents and Settings\Елена\Мои документы\Мои рисунки\анимированные\цветы ан\цветок\461_marisch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63" y="5572125"/>
            <a:ext cx="1214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8218" grpId="0" animBg="1"/>
      <p:bldP spid="8219" grpId="0" animBg="1"/>
      <p:bldP spid="8220" grpId="0" animBg="1"/>
      <p:bldP spid="8220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8"/>
          <p:cNvSpPr txBox="1">
            <a:spLocks noChangeArrowheads="1"/>
          </p:cNvSpPr>
          <p:nvPr/>
        </p:nvSpPr>
        <p:spPr bwMode="auto">
          <a:xfrm>
            <a:off x="827088" y="836613"/>
            <a:ext cx="75612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FF33CC"/>
                </a:solidFill>
                <a:latin typeface="Georgia" pitchFamily="18" charset="0"/>
              </a:rPr>
              <a:t>Какие цветы росли в маленьком садике Кая и Герды?</a:t>
            </a:r>
          </a:p>
        </p:txBody>
      </p:sp>
      <p:sp>
        <p:nvSpPr>
          <p:cNvPr id="19482" name="AutoShape 26"/>
          <p:cNvSpPr>
            <a:spLocks noChangeArrowheads="1"/>
          </p:cNvSpPr>
          <p:nvPr/>
        </p:nvSpPr>
        <p:spPr bwMode="auto">
          <a:xfrm>
            <a:off x="1000125" y="3143250"/>
            <a:ext cx="2519363" cy="576263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МАКИ</a:t>
            </a:r>
          </a:p>
        </p:txBody>
      </p:sp>
      <p:sp>
        <p:nvSpPr>
          <p:cNvPr id="19483" name="AutoShape 27"/>
          <p:cNvSpPr>
            <a:spLocks noChangeArrowheads="1"/>
          </p:cNvSpPr>
          <p:nvPr/>
        </p:nvSpPr>
        <p:spPr bwMode="auto">
          <a:xfrm>
            <a:off x="1000125" y="3929063"/>
            <a:ext cx="2519363" cy="576262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dirty="0">
                <a:latin typeface="Georgia" pitchFamily="18" charset="0"/>
              </a:rPr>
              <a:t>ПИОНЫ</a:t>
            </a:r>
          </a:p>
        </p:txBody>
      </p:sp>
      <p:sp>
        <p:nvSpPr>
          <p:cNvPr id="19484" name="AutoShape 28">
            <a:hlinkClick r:id="" action="ppaction://noaction">
              <a:snd r:embed="rId3" name="fairy.wav"/>
            </a:hlinkClick>
          </p:cNvPr>
          <p:cNvSpPr>
            <a:spLocks noChangeArrowheads="1"/>
          </p:cNvSpPr>
          <p:nvPr/>
        </p:nvSpPr>
        <p:spPr bwMode="auto">
          <a:xfrm>
            <a:off x="1000125" y="4857750"/>
            <a:ext cx="2519363" cy="574675"/>
          </a:xfrm>
          <a:prstGeom prst="roundRect">
            <a:avLst>
              <a:gd name="adj" fmla="val 38986"/>
            </a:avLst>
          </a:prstGeom>
          <a:gradFill rotWithShape="1">
            <a:gsLst>
              <a:gs pos="0">
                <a:srgbClr val="E8F8E8"/>
              </a:gs>
              <a:gs pos="100000">
                <a:srgbClr val="A0E0A0"/>
              </a:gs>
            </a:gsLst>
            <a:lin ang="5400000" scaled="1"/>
          </a:gradFill>
          <a:ln w="25400">
            <a:solidFill>
              <a:srgbClr val="00966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dirty="0">
                <a:latin typeface="Georgia" pitchFamily="18" charset="0"/>
              </a:rPr>
              <a:t>РОЗЫ</a:t>
            </a:r>
          </a:p>
        </p:txBody>
      </p:sp>
      <p:grpSp>
        <p:nvGrpSpPr>
          <p:cNvPr id="2" name="Группа 33"/>
          <p:cNvGrpSpPr>
            <a:grpSpLocks/>
          </p:cNvGrpSpPr>
          <p:nvPr/>
        </p:nvGrpSpPr>
        <p:grpSpPr bwMode="auto">
          <a:xfrm>
            <a:off x="1619250" y="2060575"/>
            <a:ext cx="5832475" cy="287338"/>
            <a:chOff x="1571604" y="2500306"/>
            <a:chExt cx="6215106" cy="401839"/>
          </a:xfrm>
        </p:grpSpPr>
        <p:pic>
          <p:nvPicPr>
            <p:cNvPr id="19467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71604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8" name="Picture 50" descr="C:\Documents and Settings\Елена\Мои документы\Мои рисунки\анимированные\разделители ан\цветы\blest167_E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2500306"/>
              <a:ext cx="3214710" cy="40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Рисунок 1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2571744"/>
            <a:ext cx="507209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82" grpId="0" animBg="1"/>
      <p:bldP spid="19483" grpId="0" animBg="1"/>
      <p:bldP spid="19484" grpId="0" animBg="1"/>
      <p:bldP spid="1948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33CC"/>
                </a:solidFill>
              </a:rPr>
              <a:t>СТИХОТВОРЕНИЯ О ЦВЕТАХ</a:t>
            </a:r>
            <a:endParaRPr lang="ru-RU" b="1" dirty="0">
              <a:solidFill>
                <a:srgbClr val="FF33CC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7" y="1468120"/>
            <a:ext cx="2357454" cy="253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494472"/>
            <a:ext cx="2857520" cy="51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1" y="4143380"/>
            <a:ext cx="564360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3" y="142853"/>
            <a:ext cx="350046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85729"/>
            <a:ext cx="2500330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42852"/>
            <a:ext cx="2857520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1" y="3429000"/>
            <a:ext cx="335758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3" y="3357562"/>
            <a:ext cx="5143537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85728"/>
            <a:ext cx="414340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14290"/>
            <a:ext cx="450059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857496"/>
            <a:ext cx="5943145" cy="35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3429000"/>
            <a:ext cx="250033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429001"/>
            <a:ext cx="228601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33CC"/>
                </a:solidFill>
              </a:rPr>
              <a:t>Интересные факты про цветы </a:t>
            </a:r>
            <a:r>
              <a:rPr lang="ru-RU" dirty="0" smtClean="0">
                <a:solidFill>
                  <a:srgbClr val="FF33CC"/>
                </a:solidFill>
              </a:rPr>
              <a:t/>
            </a:r>
            <a:br>
              <a:rPr lang="ru-RU" dirty="0" smtClean="0">
                <a:solidFill>
                  <a:srgbClr val="FF33CC"/>
                </a:solidFill>
              </a:rPr>
            </a:br>
            <a:endParaRPr lang="ru-RU" dirty="0">
              <a:solidFill>
                <a:srgbClr val="FF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715040"/>
          </a:xfrm>
        </p:spPr>
        <p:txBody>
          <a:bodyPr/>
          <a:lstStyle/>
          <a:p>
            <a:pPr>
              <a:buNone/>
            </a:pPr>
            <a:r>
              <a:rPr lang="ru-RU" sz="1600" b="1" dirty="0" smtClean="0">
                <a:solidFill>
                  <a:srgbClr val="FF33CC"/>
                </a:solidFill>
              </a:rPr>
              <a:t>Раффлезия </a:t>
            </a:r>
            <a:r>
              <a:rPr lang="ru-RU" sz="1600" b="1" dirty="0" err="1" smtClean="0">
                <a:solidFill>
                  <a:srgbClr val="FF33CC"/>
                </a:solidFill>
              </a:rPr>
              <a:t>Арнольди</a:t>
            </a:r>
            <a:r>
              <a:rPr lang="ru-RU" sz="1600" b="1" dirty="0" smtClean="0">
                <a:solidFill>
                  <a:srgbClr val="FF33CC"/>
                </a:solidFill>
              </a:rPr>
              <a:t> (</a:t>
            </a:r>
            <a:r>
              <a:rPr lang="ru-RU" sz="1600" b="1" dirty="0" err="1" smtClean="0">
                <a:solidFill>
                  <a:srgbClr val="FF33CC"/>
                </a:solidFill>
              </a:rPr>
              <a:t>Rafflesia</a:t>
            </a:r>
            <a:r>
              <a:rPr lang="ru-RU" sz="1600" b="1" dirty="0" smtClean="0">
                <a:solidFill>
                  <a:srgbClr val="FF33CC"/>
                </a:solidFill>
              </a:rPr>
              <a:t> </a:t>
            </a:r>
            <a:r>
              <a:rPr lang="ru-RU" sz="1600" b="1" dirty="0" err="1" smtClean="0">
                <a:solidFill>
                  <a:srgbClr val="FF33CC"/>
                </a:solidFill>
              </a:rPr>
              <a:t>arnoldii</a:t>
            </a:r>
            <a:r>
              <a:rPr lang="ru-RU" sz="1600" b="1" dirty="0" smtClean="0">
                <a:solidFill>
                  <a:srgbClr val="FF33CC"/>
                </a:solidFill>
              </a:rPr>
              <a:t>) - паразитическое растение с самыми крупными в мире цветами, но полностью лишенное листьев, стеблей и корней.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33CC"/>
                </a:solidFill>
              </a:rPr>
              <a:t>Цветок раффлезии в бутоне похож на кочан капусты, а в раскрытом виде достигает 1 метра в диаметре и весит 4-6 кг.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85992"/>
            <a:ext cx="864399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601476" cy="612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ертикальный свиток 4"/>
          <p:cNvSpPr/>
          <p:nvPr/>
        </p:nvSpPr>
        <p:spPr>
          <a:xfrm>
            <a:off x="357158" y="214290"/>
            <a:ext cx="2286016" cy="3429024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Чтобы  посмотреть на этот  ковёр, приходят десятки тысяч людей 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42968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rmAutofit/>
          </a:bodyPr>
          <a:lstStyle/>
          <a:p>
            <a:r>
              <a:rPr lang="uk-UA" sz="1800" b="1" dirty="0" smtClean="0">
                <a:solidFill>
                  <a:srgbClr val="FF33CC"/>
                </a:solidFill>
              </a:rPr>
              <a:t>        </a:t>
            </a:r>
            <a:r>
              <a:rPr lang="uk-UA" sz="1800" b="1" dirty="0" err="1" smtClean="0">
                <a:solidFill>
                  <a:srgbClr val="FF33CC"/>
                </a:solidFill>
              </a:rPr>
              <a:t>Гиднора</a:t>
            </a:r>
            <a:r>
              <a:rPr lang="uk-UA" sz="1800" b="1" dirty="0" smtClean="0">
                <a:solidFill>
                  <a:srgbClr val="FF33CC"/>
                </a:solidFill>
              </a:rPr>
              <a:t> </a:t>
            </a:r>
            <a:r>
              <a:rPr lang="uk-UA" sz="1800" b="1" dirty="0" err="1" smtClean="0">
                <a:solidFill>
                  <a:srgbClr val="FF33CC"/>
                </a:solidFill>
              </a:rPr>
              <a:t>африканская</a:t>
            </a:r>
            <a:r>
              <a:rPr lang="uk-UA" sz="1800" b="1" dirty="0" smtClean="0">
                <a:solidFill>
                  <a:srgbClr val="FF33CC"/>
                </a:solidFill>
              </a:rPr>
              <a:t> (</a:t>
            </a:r>
            <a:r>
              <a:rPr lang="uk-UA" sz="1800" b="1" dirty="0" err="1" smtClean="0">
                <a:solidFill>
                  <a:srgbClr val="FF33CC"/>
                </a:solidFill>
              </a:rPr>
              <a:t>Hydnora</a:t>
            </a:r>
            <a:r>
              <a:rPr lang="uk-UA" sz="1800" b="1" dirty="0" smtClean="0">
                <a:solidFill>
                  <a:srgbClr val="FF33CC"/>
                </a:solidFill>
              </a:rPr>
              <a:t> </a:t>
            </a:r>
            <a:r>
              <a:rPr lang="uk-UA" sz="1800" b="1" dirty="0" err="1" smtClean="0">
                <a:solidFill>
                  <a:srgbClr val="FF33CC"/>
                </a:solidFill>
              </a:rPr>
              <a:t>africana</a:t>
            </a:r>
            <a:r>
              <a:rPr lang="uk-UA" sz="1800" b="1" dirty="0" smtClean="0">
                <a:solidFill>
                  <a:srgbClr val="FF33CC"/>
                </a:solidFill>
              </a:rPr>
              <a:t>) - </a:t>
            </a:r>
            <a:r>
              <a:rPr lang="uk-UA" sz="1800" b="1" dirty="0" err="1" smtClean="0">
                <a:solidFill>
                  <a:srgbClr val="FF33CC"/>
                </a:solidFill>
              </a:rPr>
              <a:t>насекомоядный</a:t>
            </a:r>
            <a:r>
              <a:rPr lang="uk-UA" sz="1800" b="1" dirty="0" smtClean="0">
                <a:solidFill>
                  <a:srgbClr val="FF33CC"/>
                </a:solidFill>
              </a:rPr>
              <a:t> </a:t>
            </a:r>
            <a:r>
              <a:rPr lang="uk-UA" sz="1800" b="1" dirty="0" err="1" smtClean="0">
                <a:solidFill>
                  <a:srgbClr val="FF33CC"/>
                </a:solidFill>
              </a:rPr>
              <a:t>цветок</a:t>
            </a:r>
            <a:r>
              <a:rPr lang="uk-UA" sz="1800" b="1" dirty="0" smtClean="0">
                <a:solidFill>
                  <a:srgbClr val="FF33CC"/>
                </a:solidFill>
              </a:rPr>
              <a:t>, </a:t>
            </a:r>
            <a:r>
              <a:rPr lang="uk-UA" sz="1800" b="1" dirty="0" err="1" smtClean="0">
                <a:solidFill>
                  <a:srgbClr val="FF33CC"/>
                </a:solidFill>
              </a:rPr>
              <a:t>растущий</a:t>
            </a:r>
            <a:r>
              <a:rPr lang="uk-UA" sz="1800" b="1" dirty="0" smtClean="0">
                <a:solidFill>
                  <a:srgbClr val="FF33CC"/>
                </a:solidFill>
              </a:rPr>
              <a:t> в </a:t>
            </a:r>
            <a:r>
              <a:rPr lang="uk-UA" sz="1800" b="1" dirty="0" err="1" smtClean="0">
                <a:solidFill>
                  <a:srgbClr val="FF33CC"/>
                </a:solidFill>
              </a:rPr>
              <a:t>пустынях</a:t>
            </a:r>
            <a:r>
              <a:rPr lang="uk-UA" sz="1800" b="1" dirty="0" smtClean="0">
                <a:solidFill>
                  <a:srgbClr val="FF33CC"/>
                </a:solidFill>
              </a:rPr>
              <a:t> </a:t>
            </a:r>
            <a:r>
              <a:rPr lang="uk-UA" sz="1800" b="1" dirty="0" err="1" smtClean="0">
                <a:solidFill>
                  <a:srgbClr val="FF33CC"/>
                </a:solidFill>
              </a:rPr>
              <a:t>Южной</a:t>
            </a:r>
            <a:r>
              <a:rPr lang="uk-UA" sz="1800" b="1" dirty="0" smtClean="0">
                <a:solidFill>
                  <a:srgbClr val="FF33CC"/>
                </a:solidFill>
              </a:rPr>
              <a:t> Африки.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842968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821537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642942"/>
          </a:xfrm>
        </p:spPr>
        <p:txBody>
          <a:bodyPr>
            <a:noAutofit/>
          </a:bodyPr>
          <a:lstStyle/>
          <a:p>
            <a:r>
              <a:rPr lang="uk-UA" sz="1600" b="1" dirty="0" smtClean="0">
                <a:solidFill>
                  <a:srgbClr val="FF33CC"/>
                </a:solidFill>
              </a:rPr>
              <a:t>       </a:t>
            </a:r>
            <a:r>
              <a:rPr lang="uk-UA" sz="1600" b="1" dirty="0" err="1" smtClean="0">
                <a:solidFill>
                  <a:srgbClr val="FF33CC"/>
                </a:solidFill>
              </a:rPr>
              <a:t>Аронник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обыкновенный</a:t>
            </a:r>
            <a:r>
              <a:rPr lang="uk-UA" sz="1600" b="1" dirty="0" smtClean="0">
                <a:solidFill>
                  <a:srgbClr val="FF33CC"/>
                </a:solidFill>
              </a:rPr>
              <a:t> (</a:t>
            </a:r>
            <a:r>
              <a:rPr lang="uk-UA" sz="1600" b="1" dirty="0" err="1" smtClean="0">
                <a:solidFill>
                  <a:srgbClr val="FF33CC"/>
                </a:solidFill>
              </a:rPr>
              <a:t>Dracunculus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vulgaris</a:t>
            </a:r>
            <a:r>
              <a:rPr lang="uk-UA" sz="1600" b="1" dirty="0" smtClean="0">
                <a:solidFill>
                  <a:srgbClr val="FF33CC"/>
                </a:solidFill>
              </a:rPr>
              <a:t>) - </a:t>
            </a:r>
            <a:r>
              <a:rPr lang="uk-UA" sz="1600" b="1" dirty="0" err="1" smtClean="0">
                <a:solidFill>
                  <a:srgbClr val="FF33CC"/>
                </a:solidFill>
              </a:rPr>
              <a:t>растение</a:t>
            </a:r>
            <a:r>
              <a:rPr lang="uk-UA" sz="1600" b="1" dirty="0" smtClean="0">
                <a:solidFill>
                  <a:srgbClr val="FF33CC"/>
                </a:solidFill>
              </a:rPr>
              <a:t> до 90 см </a:t>
            </a:r>
            <a:r>
              <a:rPr lang="uk-UA" sz="1600" b="1" dirty="0" err="1" smtClean="0">
                <a:solidFill>
                  <a:srgbClr val="FF33CC"/>
                </a:solidFill>
              </a:rPr>
              <a:t>высотой</a:t>
            </a:r>
            <a:r>
              <a:rPr lang="uk-UA" sz="1600" b="1" dirty="0" smtClean="0">
                <a:solidFill>
                  <a:srgbClr val="FF33CC"/>
                </a:solidFill>
              </a:rPr>
              <a:t>, </a:t>
            </a:r>
            <a:r>
              <a:rPr lang="uk-UA" sz="1600" b="1" dirty="0" err="1" smtClean="0">
                <a:solidFill>
                  <a:srgbClr val="FF33CC"/>
                </a:solidFill>
              </a:rPr>
              <a:t>листья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достигают</a:t>
            </a:r>
            <a:r>
              <a:rPr lang="uk-UA" sz="1600" b="1" dirty="0" smtClean="0">
                <a:solidFill>
                  <a:srgbClr val="FF33CC"/>
                </a:solidFill>
              </a:rPr>
              <a:t> 20 см в </a:t>
            </a:r>
            <a:r>
              <a:rPr lang="uk-UA" sz="1600" b="1" dirty="0" err="1" smtClean="0">
                <a:solidFill>
                  <a:srgbClr val="FF33CC"/>
                </a:solidFill>
              </a:rPr>
              <a:t>длину</a:t>
            </a:r>
            <a:r>
              <a:rPr lang="uk-UA" sz="1600" b="1" dirty="0" smtClean="0">
                <a:solidFill>
                  <a:srgbClr val="FF33CC"/>
                </a:solidFill>
              </a:rPr>
              <a:t>. 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835824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67656"/>
          </a:xfrm>
        </p:spPr>
        <p:txBody>
          <a:bodyPr>
            <a:no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</a:rPr>
              <a:t>       </a:t>
            </a:r>
            <a:r>
              <a:rPr lang="uk-UA" sz="1600" b="1" dirty="0" err="1" smtClean="0">
                <a:solidFill>
                  <a:srgbClr val="FF33CC"/>
                </a:solidFill>
              </a:rPr>
              <a:t>Воллемия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Нобилис</a:t>
            </a:r>
            <a:r>
              <a:rPr lang="uk-UA" sz="1600" b="1" dirty="0" smtClean="0">
                <a:solidFill>
                  <a:srgbClr val="FF33CC"/>
                </a:solidFill>
              </a:rPr>
              <a:t> (</a:t>
            </a:r>
            <a:r>
              <a:rPr lang="uk-UA" sz="1600" b="1" dirty="0" err="1" smtClean="0">
                <a:solidFill>
                  <a:srgbClr val="FF33CC"/>
                </a:solidFill>
              </a:rPr>
              <a:t>Wollemia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nobilis</a:t>
            </a:r>
            <a:r>
              <a:rPr lang="uk-UA" sz="1600" b="1" dirty="0" smtClean="0">
                <a:solidFill>
                  <a:srgbClr val="FF33CC"/>
                </a:solidFill>
              </a:rPr>
              <a:t>)</a:t>
            </a:r>
            <a:r>
              <a:rPr lang="ru-RU" sz="1600" b="1" dirty="0" smtClean="0">
                <a:solidFill>
                  <a:srgbClr val="FF33CC"/>
                </a:solidFill>
              </a:rPr>
              <a:t/>
            </a:r>
            <a:br>
              <a:rPr lang="ru-RU" sz="1600" b="1" dirty="0" smtClean="0">
                <a:solidFill>
                  <a:srgbClr val="FF33CC"/>
                </a:solidFill>
              </a:rPr>
            </a:br>
            <a:r>
              <a:rPr lang="ru-RU" sz="1600" b="1" dirty="0" smtClean="0">
                <a:solidFill>
                  <a:srgbClr val="FF33CC"/>
                </a:solidFill>
              </a:rPr>
              <a:t>        </a:t>
            </a:r>
            <a:r>
              <a:rPr lang="uk-UA" sz="1600" b="1" dirty="0" smtClean="0">
                <a:solidFill>
                  <a:srgbClr val="FF33CC"/>
                </a:solidFill>
              </a:rPr>
              <a:t>В </a:t>
            </a:r>
            <a:r>
              <a:rPr lang="uk-UA" sz="1600" b="1" dirty="0" err="1" smtClean="0">
                <a:solidFill>
                  <a:srgbClr val="FF33CC"/>
                </a:solidFill>
              </a:rPr>
              <a:t>августе</a:t>
            </a:r>
            <a:r>
              <a:rPr lang="uk-UA" sz="1600" b="1" dirty="0" smtClean="0">
                <a:solidFill>
                  <a:srgbClr val="FF33CC"/>
                </a:solidFill>
              </a:rPr>
              <a:t> 1994 г. </a:t>
            </a:r>
            <a:r>
              <a:rPr lang="uk-UA" sz="1600" b="1" dirty="0" err="1" smtClean="0">
                <a:solidFill>
                  <a:srgbClr val="FF33CC"/>
                </a:solidFill>
              </a:rPr>
              <a:t>биолог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обнаружил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несколько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странных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деревьев</a:t>
            </a:r>
            <a:r>
              <a:rPr lang="uk-UA" sz="1600" b="1" dirty="0" smtClean="0">
                <a:solidFill>
                  <a:srgbClr val="FF33CC"/>
                </a:solidFill>
              </a:rPr>
              <a:t>. </a:t>
            </a:r>
            <a:r>
              <a:rPr lang="uk-UA" sz="1600" b="1" dirty="0" err="1" smtClean="0">
                <a:solidFill>
                  <a:srgbClr val="FF33CC"/>
                </a:solidFill>
              </a:rPr>
              <a:t>Самое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высокое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из</a:t>
            </a:r>
            <a:r>
              <a:rPr lang="uk-UA" sz="1600" b="1" dirty="0" smtClean="0">
                <a:solidFill>
                  <a:srgbClr val="FF33CC"/>
                </a:solidFill>
              </a:rPr>
              <a:t> них </a:t>
            </a:r>
            <a:r>
              <a:rPr lang="uk-UA" sz="1600" b="1" dirty="0" err="1" smtClean="0">
                <a:solidFill>
                  <a:srgbClr val="FF33CC"/>
                </a:solidFill>
              </a:rPr>
              <a:t>со</a:t>
            </a:r>
            <a:r>
              <a:rPr lang="uk-UA" sz="1600" b="1" dirty="0" smtClean="0">
                <a:solidFill>
                  <a:srgbClr val="FF33CC"/>
                </a:solidFill>
              </a:rPr>
              <a:t> стволом метрового </a:t>
            </a:r>
            <a:r>
              <a:rPr lang="uk-UA" sz="1600" b="1" dirty="0" err="1" smtClean="0">
                <a:solidFill>
                  <a:srgbClr val="FF33CC"/>
                </a:solidFill>
              </a:rPr>
              <a:t>диаметра</a:t>
            </a:r>
            <a:r>
              <a:rPr lang="uk-UA" sz="1600" b="1" dirty="0" smtClean="0">
                <a:solidFill>
                  <a:srgbClr val="FF33CC"/>
                </a:solidFill>
              </a:rPr>
              <a:t> достигало 35 м. </a:t>
            </a:r>
            <a:r>
              <a:rPr lang="uk-UA" sz="1600" b="1" dirty="0" err="1" smtClean="0">
                <a:solidFill>
                  <a:srgbClr val="FF33CC"/>
                </a:solidFill>
              </a:rPr>
              <a:t>Стволы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были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покрыты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шоколадно-коричневой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губчатой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корой</a:t>
            </a:r>
            <a:r>
              <a:rPr lang="uk-UA" sz="1600" b="1" dirty="0" smtClean="0">
                <a:solidFill>
                  <a:srgbClr val="FF33CC"/>
                </a:solidFill>
              </a:rPr>
              <a:t>, </a:t>
            </a:r>
            <a:r>
              <a:rPr lang="uk-UA" sz="1600" b="1" dirty="0" err="1" smtClean="0">
                <a:solidFill>
                  <a:srgbClr val="FF33CC"/>
                </a:solidFill>
              </a:rPr>
              <a:t>похожей</a:t>
            </a:r>
            <a:r>
              <a:rPr lang="uk-UA" sz="1600" b="1" dirty="0" smtClean="0">
                <a:solidFill>
                  <a:srgbClr val="FF33CC"/>
                </a:solidFill>
              </a:rPr>
              <a:t> на </a:t>
            </a:r>
            <a:r>
              <a:rPr lang="uk-UA" sz="1600" b="1" dirty="0" err="1" smtClean="0">
                <a:solidFill>
                  <a:srgbClr val="FF33CC"/>
                </a:solidFill>
              </a:rPr>
              <a:t>пузырьки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шоколада</a:t>
            </a:r>
            <a:r>
              <a:rPr lang="uk-UA" sz="1600" b="1" dirty="0" smtClean="0">
                <a:solidFill>
                  <a:srgbClr val="FF33CC"/>
                </a:solidFill>
              </a:rPr>
              <a:t>, а </a:t>
            </a:r>
            <a:r>
              <a:rPr lang="uk-UA" sz="1600" b="1" dirty="0" err="1" smtClean="0">
                <a:solidFill>
                  <a:srgbClr val="FF33CC"/>
                </a:solidFill>
              </a:rPr>
              <a:t>ветви</a:t>
            </a:r>
            <a:r>
              <a:rPr lang="uk-UA" sz="1600" b="1" dirty="0" smtClean="0">
                <a:solidFill>
                  <a:srgbClr val="FF33CC"/>
                </a:solidFill>
              </a:rPr>
              <a:t> - густо </a:t>
            </a:r>
            <a:r>
              <a:rPr lang="uk-UA" sz="1600" b="1" dirty="0" err="1" smtClean="0">
                <a:solidFill>
                  <a:srgbClr val="FF33CC"/>
                </a:solidFill>
              </a:rPr>
              <a:t>усажены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крупными</a:t>
            </a:r>
            <a:r>
              <a:rPr lang="uk-UA" sz="1600" b="1" dirty="0" smtClean="0">
                <a:solidFill>
                  <a:srgbClr val="FF33CC"/>
                </a:solidFill>
              </a:rPr>
              <a:t> широкими </a:t>
            </a:r>
            <a:r>
              <a:rPr lang="uk-UA" sz="1600" b="1" dirty="0" err="1" smtClean="0">
                <a:solidFill>
                  <a:srgbClr val="FF33CC"/>
                </a:solidFill>
              </a:rPr>
              <a:t>хвоинками</a:t>
            </a:r>
            <a:r>
              <a:rPr lang="uk-UA" sz="1600" b="1" dirty="0" smtClean="0">
                <a:solidFill>
                  <a:srgbClr val="FF33CC"/>
                </a:solidFill>
              </a:rPr>
              <a:t>, </a:t>
            </a:r>
            <a:r>
              <a:rPr lang="uk-UA" sz="1600" b="1" dirty="0" err="1" smtClean="0">
                <a:solidFill>
                  <a:srgbClr val="FF33CC"/>
                </a:solidFill>
              </a:rPr>
              <a:t>причем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молодые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хвоинки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были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заметно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ярче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старых</a:t>
            </a:r>
            <a:r>
              <a:rPr lang="uk-UA" sz="1600" b="1" dirty="0" smtClean="0">
                <a:solidFill>
                  <a:srgbClr val="FF33CC"/>
                </a:solidFill>
              </a:rPr>
              <a:t>.</a:t>
            </a:r>
            <a:r>
              <a:rPr lang="ru-RU" sz="1600" b="1" dirty="0" smtClean="0">
                <a:solidFill>
                  <a:srgbClr val="FF33CC"/>
                </a:solidFill>
              </a:rPr>
              <a:t/>
            </a:r>
            <a:br>
              <a:rPr lang="ru-RU" sz="1600" b="1" dirty="0" smtClean="0">
                <a:solidFill>
                  <a:srgbClr val="FF33CC"/>
                </a:solidFill>
              </a:rPr>
            </a:br>
            <a:r>
              <a:rPr lang="uk-UA" sz="1600" b="1" dirty="0" err="1" smtClean="0">
                <a:solidFill>
                  <a:srgbClr val="FF33CC"/>
                </a:solidFill>
              </a:rPr>
              <a:t>Воллемия</a:t>
            </a:r>
            <a:r>
              <a:rPr lang="uk-UA" sz="1600" b="1" dirty="0" smtClean="0">
                <a:solidFill>
                  <a:srgbClr val="FF33CC"/>
                </a:solidFill>
              </a:rPr>
              <a:t> - </a:t>
            </a:r>
            <a:r>
              <a:rPr lang="uk-UA" sz="1600" b="1" dirty="0" err="1" smtClean="0">
                <a:solidFill>
                  <a:srgbClr val="FF33CC"/>
                </a:solidFill>
              </a:rPr>
              <a:t>настоящее</a:t>
            </a:r>
            <a:r>
              <a:rPr lang="uk-UA" sz="1600" b="1" dirty="0" smtClean="0">
                <a:solidFill>
                  <a:srgbClr val="FF33CC"/>
                </a:solidFill>
              </a:rPr>
              <a:t> "</a:t>
            </a:r>
            <a:r>
              <a:rPr lang="uk-UA" sz="1600" b="1" dirty="0" err="1" smtClean="0">
                <a:solidFill>
                  <a:srgbClr val="FF33CC"/>
                </a:solidFill>
              </a:rPr>
              <a:t>живое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ископаемое</a:t>
            </a:r>
            <a:r>
              <a:rPr lang="uk-UA" sz="1600" b="1" dirty="0" smtClean="0">
                <a:solidFill>
                  <a:srgbClr val="FF33CC"/>
                </a:solidFill>
              </a:rPr>
              <a:t>"; </a:t>
            </a:r>
            <a:r>
              <a:rPr lang="uk-UA" sz="1600" b="1" dirty="0" err="1" smtClean="0">
                <a:solidFill>
                  <a:srgbClr val="FF33CC"/>
                </a:solidFill>
              </a:rPr>
              <a:t>ее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ближайшие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родственники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известны</a:t>
            </a:r>
            <a:r>
              <a:rPr lang="uk-UA" sz="1600" b="1" dirty="0" smtClean="0">
                <a:solidFill>
                  <a:srgbClr val="FF33CC"/>
                </a:solidFill>
              </a:rPr>
              <a:t> по </a:t>
            </a:r>
            <a:r>
              <a:rPr lang="uk-UA" sz="1600" b="1" dirty="0" err="1" smtClean="0">
                <a:solidFill>
                  <a:srgbClr val="FF33CC"/>
                </a:solidFill>
              </a:rPr>
              <a:t>окаменелостям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времен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юрского</a:t>
            </a:r>
            <a:r>
              <a:rPr lang="uk-UA" sz="1600" b="1" dirty="0" smtClean="0">
                <a:solidFill>
                  <a:srgbClr val="FF33CC"/>
                </a:solidFill>
              </a:rPr>
              <a:t> и </a:t>
            </a:r>
            <a:r>
              <a:rPr lang="uk-UA" sz="1600" b="1" dirty="0" err="1" smtClean="0">
                <a:solidFill>
                  <a:srgbClr val="FF33CC"/>
                </a:solidFill>
              </a:rPr>
              <a:t>мелового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периодов</a:t>
            </a:r>
            <a:r>
              <a:rPr lang="uk-UA" sz="1600" b="1" dirty="0" smtClean="0">
                <a:solidFill>
                  <a:srgbClr val="FF33CC"/>
                </a:solidFill>
              </a:rPr>
              <a:t> (200 - 65 </a:t>
            </a:r>
            <a:r>
              <a:rPr lang="uk-UA" sz="1600" b="1" dirty="0" err="1" smtClean="0">
                <a:solidFill>
                  <a:srgbClr val="FF33CC"/>
                </a:solidFill>
              </a:rPr>
              <a:t>млн</a:t>
            </a:r>
            <a:r>
              <a:rPr lang="uk-UA" sz="1600" b="1" dirty="0" smtClean="0">
                <a:solidFill>
                  <a:srgbClr val="FF33CC"/>
                </a:solidFill>
              </a:rPr>
              <a:t> лет назад).</a:t>
            </a:r>
            <a:r>
              <a:rPr lang="ru-RU" sz="1600" b="1" dirty="0" smtClean="0">
                <a:solidFill>
                  <a:srgbClr val="FF33CC"/>
                </a:solidFill>
              </a:rPr>
              <a:t/>
            </a:r>
            <a:br>
              <a:rPr lang="ru-RU" sz="1600" b="1" dirty="0" smtClean="0">
                <a:solidFill>
                  <a:srgbClr val="FF33CC"/>
                </a:solidFill>
              </a:rPr>
            </a:br>
            <a:r>
              <a:rPr lang="uk-UA" sz="1600" b="1" dirty="0" err="1" smtClean="0">
                <a:solidFill>
                  <a:srgbClr val="FF33CC"/>
                </a:solidFill>
              </a:rPr>
              <a:t>Популяция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крайне</a:t>
            </a:r>
            <a:r>
              <a:rPr lang="uk-UA" sz="1600" b="1" dirty="0" smtClean="0">
                <a:solidFill>
                  <a:srgbClr val="FF33CC"/>
                </a:solidFill>
              </a:rPr>
              <a:t> мала: </a:t>
            </a:r>
            <a:r>
              <a:rPr lang="uk-UA" sz="1600" b="1" dirty="0" err="1" smtClean="0">
                <a:solidFill>
                  <a:srgbClr val="FF33CC"/>
                </a:solidFill>
              </a:rPr>
              <a:t>известно</a:t>
            </a:r>
            <a:r>
              <a:rPr lang="uk-UA" sz="1600" b="1" dirty="0" smtClean="0">
                <a:solidFill>
                  <a:srgbClr val="FF33CC"/>
                </a:solidFill>
              </a:rPr>
              <a:t> </a:t>
            </a:r>
            <a:r>
              <a:rPr lang="uk-UA" sz="1600" b="1" dirty="0" err="1" smtClean="0">
                <a:solidFill>
                  <a:srgbClr val="FF33CC"/>
                </a:solidFill>
              </a:rPr>
              <a:t>всего</a:t>
            </a:r>
            <a:r>
              <a:rPr lang="uk-UA" sz="1600" b="1" dirty="0" smtClean="0">
                <a:solidFill>
                  <a:srgbClr val="FF33CC"/>
                </a:solidFill>
              </a:rPr>
              <a:t> 23 </a:t>
            </a:r>
            <a:r>
              <a:rPr lang="uk-UA" sz="1600" b="1" dirty="0" err="1" smtClean="0">
                <a:solidFill>
                  <a:srgbClr val="FF33CC"/>
                </a:solidFill>
              </a:rPr>
              <a:t>взрослых</a:t>
            </a:r>
            <a:r>
              <a:rPr lang="uk-UA" sz="1600" b="1" dirty="0" smtClean="0">
                <a:solidFill>
                  <a:srgbClr val="FF33CC"/>
                </a:solidFill>
              </a:rPr>
              <a:t> дерева (самому старому </a:t>
            </a:r>
            <a:r>
              <a:rPr lang="uk-UA" sz="1600" b="1" dirty="0" err="1" smtClean="0">
                <a:solidFill>
                  <a:srgbClr val="FF33CC"/>
                </a:solidFill>
              </a:rPr>
              <a:t>около</a:t>
            </a:r>
            <a:r>
              <a:rPr lang="uk-UA" sz="1600" b="1" dirty="0" smtClean="0">
                <a:solidFill>
                  <a:srgbClr val="FF33CC"/>
                </a:solidFill>
              </a:rPr>
              <a:t> 400 лет). </a:t>
            </a:r>
            <a:endParaRPr lang="ru-RU" sz="1600" b="1" dirty="0">
              <a:solidFill>
                <a:srgbClr val="FF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14620"/>
            <a:ext cx="8229600" cy="36099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643182"/>
            <a:ext cx="878687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400" dirty="0" smtClean="0">
                <a:solidFill>
                  <a:schemeClr val="tx1"/>
                </a:solidFill>
              </a:rPr>
              <a:t>      </a:t>
            </a:r>
            <a:r>
              <a:rPr lang="ru-RU" sz="2400" b="1" dirty="0" smtClean="0">
                <a:solidFill>
                  <a:srgbClr val="FF33CC"/>
                </a:solidFill>
              </a:rPr>
              <a:t>Вельвичия </a:t>
            </a:r>
            <a:r>
              <a:rPr lang="ru-RU" sz="2400" b="1" dirty="0" err="1" smtClean="0">
                <a:solidFill>
                  <a:srgbClr val="FF33CC"/>
                </a:solidFill>
              </a:rPr>
              <a:t>мирабилис</a:t>
            </a:r>
            <a:r>
              <a:rPr lang="ru-RU" sz="2400" b="1" dirty="0" smtClean="0">
                <a:solidFill>
                  <a:srgbClr val="FF33CC"/>
                </a:solidFill>
              </a:rPr>
              <a:t> имеет всего два листа, хотя ее возраст может достигать 100 лет. Ее листья вырастают на 5-8 см в год, а самые крупные листья имели размер 8,2х2 м.</a:t>
            </a:r>
            <a:br>
              <a:rPr lang="ru-RU" sz="2400" b="1" dirty="0" smtClean="0">
                <a:solidFill>
                  <a:srgbClr val="FF33CC"/>
                </a:solidFill>
              </a:rPr>
            </a:br>
            <a:endParaRPr lang="ru-RU" sz="2400" b="1" dirty="0">
              <a:solidFill>
                <a:srgbClr val="FF33CC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3"/>
            <a:ext cx="850112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10466"/>
          </a:xfrm>
        </p:spPr>
        <p:txBody>
          <a:bodyPr>
            <a:normAutofit fontScale="90000"/>
          </a:bodyPr>
          <a:lstStyle/>
          <a:p>
            <a:pPr lvl="0"/>
            <a:r>
              <a:rPr lang="ru-RU" sz="2200" b="1" dirty="0" smtClean="0">
                <a:solidFill>
                  <a:schemeClr val="tx1"/>
                </a:solidFill>
              </a:rPr>
              <a:t/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/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/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/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/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rgbClr val="FF33CC"/>
                </a:solidFill>
              </a:rPr>
              <a:t>Первое растение, которое расцвело и дало семена в космосе при отсутствии гравитации, - </a:t>
            </a:r>
            <a:r>
              <a:rPr lang="ru-RU" sz="2200" b="1" dirty="0" err="1" smtClean="0">
                <a:solidFill>
                  <a:srgbClr val="FF33CC"/>
                </a:solidFill>
              </a:rPr>
              <a:t>арабидопсис</a:t>
            </a:r>
            <a:r>
              <a:rPr lang="ru-RU" sz="2200" b="1" dirty="0" smtClean="0">
                <a:solidFill>
                  <a:srgbClr val="FF33CC"/>
                </a:solidFill>
              </a:rPr>
              <a:t>. Его жизненный цикл составляет всего 40 дней, он был выращен в 1982 г. на борту русской космической станции  «Салют-7».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8572560" cy="514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28802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tx1"/>
                </a:solidFill>
              </a:rPr>
              <a:t>     </a:t>
            </a:r>
            <a:r>
              <a:rPr lang="ru-RU" sz="2200" b="1" dirty="0" smtClean="0">
                <a:solidFill>
                  <a:srgbClr val="FF33CC"/>
                </a:solidFill>
              </a:rPr>
              <a:t>Самый маленький цветок в мире имеет лепестки, которые в диаметре не превышают 2,1 мм и настолько прозрачны, что сквозь них можно видеть. Этот цветок –</a:t>
            </a:r>
            <a:r>
              <a:rPr lang="uk-UA" sz="2200" b="1" dirty="0" smtClean="0">
                <a:solidFill>
                  <a:srgbClr val="FF33CC"/>
                </a:solidFill>
              </a:rPr>
              <a:t> </a:t>
            </a:r>
            <a:r>
              <a:rPr lang="uk-UA" sz="2200" b="1" dirty="0" err="1" smtClean="0">
                <a:solidFill>
                  <a:srgbClr val="FF33CC"/>
                </a:solidFill>
              </a:rPr>
              <a:t>орхидея</a:t>
            </a:r>
            <a:r>
              <a:rPr lang="uk-UA" sz="2200" b="1" dirty="0" smtClean="0">
                <a:solidFill>
                  <a:srgbClr val="FF33CC"/>
                </a:solidFill>
              </a:rPr>
              <a:t>.</a:t>
            </a:r>
            <a:r>
              <a:rPr lang="ru-RU" dirty="0" smtClean="0">
                <a:solidFill>
                  <a:srgbClr val="FF33CC"/>
                </a:solidFill>
              </a:rPr>
              <a:t/>
            </a:r>
            <a:br>
              <a:rPr lang="ru-RU" dirty="0" smtClean="0">
                <a:solidFill>
                  <a:srgbClr val="FF33CC"/>
                </a:solidFill>
              </a:rPr>
            </a:br>
            <a:endParaRPr lang="ru-RU" dirty="0">
              <a:solidFill>
                <a:srgbClr val="FF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414340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285860"/>
            <a:ext cx="450059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22860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33CC"/>
                </a:solidFill>
              </a:rPr>
              <a:t>Цветы на десерт: </a:t>
            </a:r>
            <a:br>
              <a:rPr lang="ru-RU" b="1" dirty="0" smtClean="0">
                <a:solidFill>
                  <a:srgbClr val="FF33CC"/>
                </a:solidFill>
              </a:rPr>
            </a:br>
            <a:r>
              <a:rPr lang="ru-RU" b="1" dirty="0" smtClean="0">
                <a:solidFill>
                  <a:srgbClr val="FF33CC"/>
                </a:solidFill>
              </a:rPr>
              <a:t>все новое - это забытое старое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Засахаренная фиалка - самое известное цветочное блюдо и сегодня.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2857496"/>
            <a:ext cx="371477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786058"/>
            <a:ext cx="470250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14446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hlinkClick r:id="rId2" tooltip="Вино из одуванчиков. Мед из желтых лепестков одуванчика"/>
              </a:rPr>
              <a:t>Мед из желтых лепестков одуванчика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878687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 </a:t>
            </a:r>
            <a:br>
              <a:rPr lang="ru-RU" dirty="0" smtClean="0"/>
            </a:br>
            <a:r>
              <a:rPr lang="ru-RU" b="1" dirty="0" smtClean="0">
                <a:solidFill>
                  <a:srgbClr val="FF33CC"/>
                </a:solidFill>
                <a:hlinkClick r:id="rId2" tooltip="Листья и цветки настурции"/>
              </a:rPr>
              <a:t>Листья и цветки настурции</a:t>
            </a:r>
            <a:endParaRPr lang="ru-RU" b="1" dirty="0">
              <a:solidFill>
                <a:srgbClr val="FF33CC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071678"/>
            <a:ext cx="342902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932304"/>
            <a:ext cx="5072097" cy="463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 </a:t>
            </a:r>
            <a:br>
              <a:rPr lang="ru-RU" dirty="0" smtClean="0"/>
            </a:br>
            <a:r>
              <a:rPr lang="ru-RU" b="1" dirty="0" smtClean="0">
                <a:hlinkClick r:id="rId2" tooltip="Розы, лепестки роз в кулинарии"/>
              </a:rPr>
              <a:t>Розы, лепестки роз в кулинарии</a:t>
            </a:r>
            <a:endParaRPr lang="ru-RU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736"/>
            <a:ext cx="857256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7247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hlinkClick r:id="rId2" tooltip="Ваниль - разновидность орхидеи"/>
              </a:rPr>
              <a:t>Ваниль - разновидность орхидеи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1" y="1857364"/>
            <a:ext cx="4357718" cy="485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857364"/>
            <a:ext cx="4214841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 descr="0_5432_c77dc761_XL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928813"/>
            <a:ext cx="8229600" cy="26146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весенних первых дней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Марта всех дороже.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всей земле, для всех людей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 и женщины похожи.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399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ЗАГАДКИ О ЦВЕТАХ</a:t>
            </a:r>
            <a:endParaRPr lang="ru-RU" b="1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878687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64399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Вот  надел  свой  сарафанчик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Ярко-жёлтый…  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Малым  солнышком  горит. </a:t>
            </a:r>
            <a:b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Поседеет –улетит…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28662" y="1571612"/>
            <a:ext cx="7315728" cy="474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B423D"/>
                </a:solidFill>
                <a:latin typeface="Times New Roman" pitchFamily="18" charset="0"/>
                <a:cs typeface="Times New Roman" pitchFamily="18" charset="0"/>
              </a:rPr>
              <a:t>Построились шеренгой вдоль  дорожки</a:t>
            </a:r>
            <a:br>
              <a:rPr lang="ru-RU" sz="2400" b="1" dirty="0" smtClean="0">
                <a:solidFill>
                  <a:srgbClr val="FB423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B423D"/>
                </a:solidFill>
                <a:latin typeface="Times New Roman" pitchFamily="18" charset="0"/>
                <a:cs typeface="Times New Roman" pitchFamily="18" charset="0"/>
              </a:rPr>
              <a:t>Красивые  цветы на  стройной  ножке.</a:t>
            </a:r>
            <a:br>
              <a:rPr lang="ru-RU" sz="2400" b="1" dirty="0" smtClean="0">
                <a:solidFill>
                  <a:srgbClr val="FB423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B423D"/>
                </a:solidFill>
                <a:latin typeface="Times New Roman" pitchFamily="18" charset="0"/>
                <a:cs typeface="Times New Roman" pitchFamily="18" charset="0"/>
              </a:rPr>
              <a:t>Похожие на рюмки и стаканы,</a:t>
            </a:r>
            <a:br>
              <a:rPr lang="ru-RU" sz="2400" b="1" dirty="0" smtClean="0">
                <a:solidFill>
                  <a:srgbClr val="FB423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B423D"/>
                </a:solidFill>
                <a:latin typeface="Times New Roman" pitchFamily="18" charset="0"/>
                <a:cs typeface="Times New Roman" pitchFamily="18" charset="0"/>
              </a:rPr>
              <a:t>Прекрасны разноцветные…</a:t>
            </a:r>
            <a:br>
              <a:rPr lang="ru-RU" sz="2400" b="1" dirty="0" smtClean="0">
                <a:solidFill>
                  <a:srgbClr val="FB423D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FB423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1643051"/>
            <a:ext cx="8429684" cy="46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254</TotalTime>
  <Words>498</Words>
  <PresentationFormat>Экран (4:3)</PresentationFormat>
  <Paragraphs>105</Paragraphs>
  <Slides>70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Поток</vt:lpstr>
      <vt:lpstr> </vt:lpstr>
      <vt:lpstr>Цветочный парад в Голландии - один из самых уникальных и незабываемых цветочных  представлений в мире, поэтому тысячи туристов со всего света тянутся сюда,   чтобы по присутствовать в этот день на церемонии.  В день праздника все дома, заборы, машины украшаются букетами  и гирляндами из живых цветов.  По улицам двигаются процессии со сделанными из цветов  фигурами животных и героев народных сказок. </vt:lpstr>
      <vt:lpstr>ЦВЕТОЧНЫЙ КОВЕР В БРЮССЕЛЕ</vt:lpstr>
      <vt:lpstr>Слайд 4</vt:lpstr>
      <vt:lpstr>Слайд 5</vt:lpstr>
      <vt:lpstr>Слайд 6</vt:lpstr>
      <vt:lpstr>ЗАГАДКИ О ЦВЕТАХ</vt:lpstr>
      <vt:lpstr> Вот  надел  свой  сарафанчик Ярко-жёлтый…   Малым  солнышком  горит.  Поседеет –улетит… </vt:lpstr>
      <vt:lpstr> Построились шеренгой вдоль  дорожки Красивые  цветы на  стройной  ножке. Похожие на рюмки и стаканы, Прекрасны разноцветные… </vt:lpstr>
      <vt:lpstr> Свои  частицы подарив  цветам, По  саду  солнце разбросало  блики. Как  огоньки, сверкают  тут  и  там: С  утра  раскрылись алые… </vt:lpstr>
      <vt:lpstr>  В  густом  саду, где  осень  листопаду Не  пожалела  золота  совсем, Вновь  распустились, нам  даруя  радость, Букеты  ярких, пышных…  </vt:lpstr>
      <vt:lpstr>  Цветочек – звёздочка. Он  очень  мил и  прост, Он – брат родной ночных небесных  звёзд. Его  увидишь  в  поле, у  дорог. Кто  он? Голубоглазый… </vt:lpstr>
      <vt:lpstr>  Вот,  скромно голову  склоня, Качаясь, смотрит  на  меня, Сквозь  снег  пробившись, лёгкий, нежный, Весенний  беленький… </vt:lpstr>
      <vt:lpstr>         Куст оконный и балконный.  Лист - пушистый и душистый,  А цветы на окне -  Словно шапка в огне.  </vt:lpstr>
      <vt:lpstr> На клумбе у окошка  Посажена картошка.  Цветки её огромные  И светлые, и тёмные.  </vt:lpstr>
      <vt:lpstr>  На кустах в саду растёт, Запах сладкий, словно мёд. Но нередко льются слёзы Тех, кто рвёт их. Это... </vt:lpstr>
      <vt:lpstr>  Длинный тонкий стебелек,  Сверху - алый огонек.  Не растенье, а маяк -  Это ярко-красный ...  </vt:lpstr>
      <vt:lpstr> Стоит в саду кудряшка - Белая рубашка, Сердечко золотое. Что это такое? </vt:lpstr>
      <vt:lpstr> Белые горошки На зелёной ножке. </vt:lpstr>
      <vt:lpstr>  Жёлтые, пушистые Шарики душистые. Их укроет от мороза В своих веточках … </vt:lpstr>
      <vt:lpstr> Цветочек этот голубой Напоминает нам с тобой О небе — чистом-чистом, И солнышке лучистом </vt:lpstr>
      <vt:lpstr> Я - травянистое растение С цветком сиреневого цвета. Но переставьте ударение, И превращаюсь я в конфету. </vt:lpstr>
      <vt:lpstr>  Стоит Антошка На одной ножке. Где солнце станет, Туда он и глянет. </vt:lpstr>
      <vt:lpstr>Слайд 24</vt:lpstr>
      <vt:lpstr>                                Синий, как небо,  цветочек - василек </vt:lpstr>
      <vt:lpstr>Гвоздика - божественный цветок </vt:lpstr>
      <vt:lpstr>Гладиолус - маленький меч </vt:lpstr>
      <vt:lpstr>Слайд 28</vt:lpstr>
      <vt:lpstr>Серебристый ландыш </vt:lpstr>
      <vt:lpstr>Происхождение орхидей </vt:lpstr>
      <vt:lpstr> Легенды о самых ранних весенних цветах - подснежниках</vt:lpstr>
      <vt:lpstr>Легенда  о прекрасной розе </vt:lpstr>
      <vt:lpstr>В лугах сестрички - золотые глазки, белые реснички </vt:lpstr>
      <vt:lpstr>Легенды о происхождении сирени </vt:lpstr>
      <vt:lpstr>История происхождения тюльпана </vt:lpstr>
      <vt:lpstr>Происхождение черного тюльпана </vt:lpstr>
      <vt:lpstr>КАК ВЫ ЗНАЕТЕ СКАЗКИ?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СТИХОТВОРЕНИЯ О ЦВЕТАХ</vt:lpstr>
      <vt:lpstr>Слайд 47</vt:lpstr>
      <vt:lpstr>Слайд 48</vt:lpstr>
      <vt:lpstr>Интересные факты про цветы  </vt:lpstr>
      <vt:lpstr>Слайд 50</vt:lpstr>
      <vt:lpstr>        Гиднора африканская (Hydnora africana) - насекомоядный цветок, растущий в пустынях Южной Африки. </vt:lpstr>
      <vt:lpstr>Слайд 52</vt:lpstr>
      <vt:lpstr>       Аронник обыкновенный (Dracunculus vulgaris) - растение до 90 см высотой, листья достигают 20 см в длину.  </vt:lpstr>
      <vt:lpstr>       Воллемия Нобилис (Wollemia nobilis)         В августе 1994 г. биолог обнаружил несколько странных деревьев. Самое высокое из них со стволом метрового диаметра достигало 35 м. Стволы были покрыты шоколадно-коричневой губчатой корой, похожей на пузырьки шоколада, а ветви - густо усажены крупными широкими хвоинками, причем молодые хвоинки были заметно ярче старых. Воллемия - настоящее "живое ископаемое"; ее ближайшие родственники известны по окаменелостям времен юрского и мелового периодов (200 - 65 млн лет назад). Популяция крайне мала: известно всего 23 взрослых дерева (самому старому около 400 лет). </vt:lpstr>
      <vt:lpstr>      Вельвичия мирабилис имеет всего два листа, хотя ее возраст может достигать 100 лет. Ее листья вырастают на 5-8 см в год, а самые крупные листья имели размер 8,2х2 м. </vt:lpstr>
      <vt:lpstr>     Первое растение, которое расцвело и дало семена в космосе при отсутствии гравитации, - арабидопсис. Его жизненный цикл составляет всего 40 дней, он был выращен в 1982 г. на борту русской космической станции  «Салют-7». </vt:lpstr>
      <vt:lpstr>     Самый маленький цветок в мире имеет лепестки, которые в диаметре не превышают 2,1 мм и настолько прозрачны, что сквозь них можно видеть. Этот цветок – орхидея. </vt:lpstr>
      <vt:lpstr>Цветы на десерт:  все новое - это забытое старое </vt:lpstr>
      <vt:lpstr>Мед из желтых лепестков одуванчика </vt:lpstr>
      <vt:lpstr>  Листья и цветки настурции</vt:lpstr>
      <vt:lpstr>  Розы, лепестки роз в кулинарии</vt:lpstr>
      <vt:lpstr>Ваниль - разновидность орхидеи 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School</dc:creator>
  <cp:lastModifiedBy>School</cp:lastModifiedBy>
  <cp:revision>38</cp:revision>
  <dcterms:created xsi:type="dcterms:W3CDTF">2013-01-13T20:49:10Z</dcterms:created>
  <dcterms:modified xsi:type="dcterms:W3CDTF">2013-01-29T06:19:17Z</dcterms:modified>
</cp:coreProperties>
</file>